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1"/>
  </p:notesMasterIdLst>
  <p:handoutMasterIdLst>
    <p:handoutMasterId r:id="rId22"/>
  </p:handoutMasterIdLst>
  <p:sldIdLst>
    <p:sldId id="303" r:id="rId2"/>
    <p:sldId id="895" r:id="rId3"/>
    <p:sldId id="917" r:id="rId4"/>
    <p:sldId id="897" r:id="rId5"/>
    <p:sldId id="923" r:id="rId6"/>
    <p:sldId id="907" r:id="rId7"/>
    <p:sldId id="899" r:id="rId8"/>
    <p:sldId id="909" r:id="rId9"/>
    <p:sldId id="919" r:id="rId10"/>
    <p:sldId id="922" r:id="rId11"/>
    <p:sldId id="920" r:id="rId12"/>
    <p:sldId id="911" r:id="rId13"/>
    <p:sldId id="877" r:id="rId14"/>
    <p:sldId id="925" r:id="rId15"/>
    <p:sldId id="916" r:id="rId16"/>
    <p:sldId id="873" r:id="rId17"/>
    <p:sldId id="704" r:id="rId18"/>
    <p:sldId id="898" r:id="rId19"/>
    <p:sldId id="918" r:id="rId2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6600FF"/>
    <a:srgbClr val="72AF2F"/>
    <a:srgbClr val="C1E442"/>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93" d="100"/>
          <a:sy n="93" d="100"/>
        </p:scale>
        <p:origin x="82" y="4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10/1/2023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10/1/2023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S5-236570, SA5#151, 9– 13 </a:t>
            </a:r>
            <a:r>
              <a:rPr lang="en-US" altLang="zh-CN" sz="1100" b="1" spc="300" dirty="0">
                <a:ea typeface="+mn-ea"/>
                <a:cs typeface="Arial" panose="020B0604020202020204" pitchFamily="34" charset="0"/>
              </a:rPr>
              <a:t>October</a:t>
            </a:r>
            <a:r>
              <a:rPr lang="en-GB" sz="11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Release-18/19 Time Plan Proposal</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51</a:t>
            </a:r>
            <a:r>
              <a:rPr lang="fr-FR" altLang="zh-CN" sz="2400" dirty="0">
                <a:latin typeface="Arial" pitchFamily="34" charset="0"/>
              </a:rPr>
              <a:t>, 9 – 13</a:t>
            </a:r>
            <a:r>
              <a:rPr lang="en-US" altLang="zh-CN" sz="2400" dirty="0">
                <a:latin typeface="Arial" pitchFamily="34" charset="0"/>
              </a:rPr>
              <a:t> October, 2023</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p>
          <a:p>
            <a:pPr>
              <a:lnSpc>
                <a:spcPct val="80000"/>
              </a:lnSpc>
            </a:pPr>
            <a:r>
              <a:rPr lang="en-GB" altLang="zh-CN" sz="2400" dirty="0">
                <a:latin typeface="Arial" charset="0"/>
              </a:rPr>
              <a:t>Gerald </a:t>
            </a:r>
            <a:r>
              <a:rPr lang="en-GB" altLang="zh-CN" sz="2400" dirty="0" err="1">
                <a:latin typeface="Arial" charset="0"/>
              </a:rPr>
              <a:t>Görmer</a:t>
            </a:r>
            <a:r>
              <a:rPr lang="en-GB" altLang="zh-CN" sz="2400" dirty="0">
                <a:latin typeface="Arial" charset="0"/>
              </a:rPr>
              <a:t>,</a:t>
            </a:r>
            <a:r>
              <a:rPr lang="de-DE" altLang="de-DE" sz="2400" dirty="0">
                <a:latin typeface="Arial" charset="0"/>
              </a:rPr>
              <a:t> </a:t>
            </a:r>
            <a:r>
              <a:rPr lang="de-DE" altLang="de-DE" sz="2400">
                <a:latin typeface="Arial" charset="0"/>
              </a:rPr>
              <a:t>SA5 CH </a:t>
            </a:r>
            <a:r>
              <a:rPr lang="de-DE" altLang="de-DE" sz="2400" dirty="0">
                <a:latin typeface="Arial" charset="0"/>
              </a:rPr>
              <a:t>SWG Chair, </a:t>
            </a:r>
            <a:r>
              <a:rPr lang="en-GB" altLang="zh-CN" sz="2400" dirty="0">
                <a:latin typeface="Arial" charset="0"/>
              </a:rPr>
              <a:t>MATRIXX Software</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A6C9E129-BE9C-4737-8317-7D6110B1B309}"/>
              </a:ext>
            </a:extLst>
          </p:cNvPr>
          <p:cNvCxnSpPr>
            <a:cxnSpLocks/>
          </p:cNvCxnSpPr>
          <p:nvPr/>
        </p:nvCxnSpPr>
        <p:spPr bwMode="auto">
          <a:xfrm>
            <a:off x="8484050"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4">
            <a:extLst>
              <a:ext uri="{FF2B5EF4-FFF2-40B4-BE49-F238E27FC236}">
                <a16:creationId xmlns:a16="http://schemas.microsoft.com/office/drawing/2014/main" id="{85BE7E5E-3F68-41A0-9CF9-4A8EDDC1937A}"/>
              </a:ext>
            </a:extLst>
          </p:cNvPr>
          <p:cNvCxnSpPr>
            <a:cxnSpLocks/>
          </p:cNvCxnSpPr>
          <p:nvPr/>
        </p:nvCxnSpPr>
        <p:spPr bwMode="auto">
          <a:xfrm>
            <a:off x="5615506"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5">
            <a:extLst>
              <a:ext uri="{FF2B5EF4-FFF2-40B4-BE49-F238E27FC236}">
                <a16:creationId xmlns:a16="http://schemas.microsoft.com/office/drawing/2014/main" id="{5CCD1223-66A3-4171-B2B0-62F8AFE68389}"/>
              </a:ext>
            </a:extLst>
          </p:cNvPr>
          <p:cNvCxnSpPr>
            <a:cxnSpLocks/>
          </p:cNvCxnSpPr>
          <p:nvPr/>
        </p:nvCxnSpPr>
        <p:spPr bwMode="auto">
          <a:xfrm>
            <a:off x="269957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7378AA13-2FCD-4B51-AB3A-F0E8601EC334}"/>
              </a:ext>
            </a:extLst>
          </p:cNvPr>
          <p:cNvCxnSpPr>
            <a:cxnSpLocks/>
          </p:cNvCxnSpPr>
          <p:nvPr/>
        </p:nvCxnSpPr>
        <p:spPr bwMode="auto">
          <a:xfrm>
            <a:off x="672134"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114">
            <a:extLst>
              <a:ext uri="{FF2B5EF4-FFF2-40B4-BE49-F238E27FC236}">
                <a16:creationId xmlns:a16="http://schemas.microsoft.com/office/drawing/2014/main" id="{B88E2EB2-03B4-49CD-A91C-751B55D5947E}"/>
              </a:ext>
            </a:extLst>
          </p:cNvPr>
          <p:cNvCxnSpPr>
            <a:cxnSpLocks noChangeShapeType="1"/>
          </p:cNvCxnSpPr>
          <p:nvPr/>
        </p:nvCxnSpPr>
        <p:spPr bwMode="auto">
          <a:xfrm>
            <a:off x="1949862" y="212854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 name="Straight Connector 114">
            <a:extLst>
              <a:ext uri="{FF2B5EF4-FFF2-40B4-BE49-F238E27FC236}">
                <a16:creationId xmlns:a16="http://schemas.microsoft.com/office/drawing/2014/main" id="{2017D6C6-1DFF-4709-A062-A13E7B066AA2}"/>
              </a:ext>
            </a:extLst>
          </p:cNvPr>
          <p:cNvCxnSpPr>
            <a:cxnSpLocks noChangeShapeType="1"/>
          </p:cNvCxnSpPr>
          <p:nvPr/>
        </p:nvCxnSpPr>
        <p:spPr bwMode="auto">
          <a:xfrm flipH="1">
            <a:off x="8396047" y="2302900"/>
            <a:ext cx="27078" cy="3474811"/>
          </a:xfrm>
          <a:prstGeom prst="line">
            <a:avLst/>
          </a:prstGeom>
          <a:noFill/>
          <a:ln w="28575" algn="ctr">
            <a:solidFill>
              <a:schemeClr val="accent4">
                <a:lumMod val="40000"/>
                <a:lumOff val="60000"/>
              </a:schemeClr>
            </a:solidFill>
            <a:round/>
            <a:headEnd/>
            <a:tailEnd/>
          </a:ln>
        </p:spPr>
      </p:cxnSp>
      <p:cxnSp>
        <p:nvCxnSpPr>
          <p:cNvPr id="10" name="Straight Connector 114">
            <a:extLst>
              <a:ext uri="{FF2B5EF4-FFF2-40B4-BE49-F238E27FC236}">
                <a16:creationId xmlns:a16="http://schemas.microsoft.com/office/drawing/2014/main" id="{B5506089-F069-4842-8EB7-44873F517988}"/>
              </a:ext>
            </a:extLst>
          </p:cNvPr>
          <p:cNvCxnSpPr>
            <a:cxnSpLocks noChangeShapeType="1"/>
          </p:cNvCxnSpPr>
          <p:nvPr/>
        </p:nvCxnSpPr>
        <p:spPr bwMode="auto">
          <a:xfrm flipH="1">
            <a:off x="5519042" y="2258870"/>
            <a:ext cx="5077" cy="3476573"/>
          </a:xfrm>
          <a:prstGeom prst="line">
            <a:avLst/>
          </a:prstGeom>
          <a:noFill/>
          <a:ln w="28575" algn="ctr">
            <a:solidFill>
              <a:schemeClr val="accent4">
                <a:lumMod val="40000"/>
                <a:lumOff val="60000"/>
              </a:schemeClr>
            </a:solidFill>
            <a:round/>
            <a:headEnd/>
            <a:tailEnd/>
          </a:ln>
        </p:spPr>
      </p:cxnSp>
      <p:cxnSp>
        <p:nvCxnSpPr>
          <p:cNvPr id="11" name="Straight Connector 114">
            <a:extLst>
              <a:ext uri="{FF2B5EF4-FFF2-40B4-BE49-F238E27FC236}">
                <a16:creationId xmlns:a16="http://schemas.microsoft.com/office/drawing/2014/main" id="{13365DA8-CD6E-42F2-AB37-51F27AC0FC88}"/>
              </a:ext>
            </a:extLst>
          </p:cNvPr>
          <p:cNvCxnSpPr>
            <a:cxnSpLocks noChangeShapeType="1"/>
          </p:cNvCxnSpPr>
          <p:nvPr/>
        </p:nvCxnSpPr>
        <p:spPr bwMode="auto">
          <a:xfrm flipH="1">
            <a:off x="2606496" y="2260632"/>
            <a:ext cx="8462" cy="3474811"/>
          </a:xfrm>
          <a:prstGeom prst="line">
            <a:avLst/>
          </a:prstGeom>
          <a:noFill/>
          <a:ln w="28575" algn="ctr">
            <a:solidFill>
              <a:schemeClr val="accent4">
                <a:lumMod val="40000"/>
                <a:lumOff val="60000"/>
              </a:schemeClr>
            </a:solidFill>
            <a:round/>
            <a:headEnd/>
            <a:tailEnd/>
          </a:ln>
        </p:spPr>
      </p:cxnSp>
      <p:sp>
        <p:nvSpPr>
          <p:cNvPr id="12" name="Title 1">
            <a:extLst>
              <a:ext uri="{FF2B5EF4-FFF2-40B4-BE49-F238E27FC236}">
                <a16:creationId xmlns:a16="http://schemas.microsoft.com/office/drawing/2014/main" id="{51C5BB53-1277-42D7-9841-5A7E9DF0C9D0}"/>
              </a:ext>
            </a:extLst>
          </p:cNvPr>
          <p:cNvSpPr txBox="1">
            <a:spLocks/>
          </p:cNvSpPr>
          <p:nvPr/>
        </p:nvSpPr>
        <p:spPr bwMode="auto">
          <a:xfrm>
            <a:off x="843061"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3" name="TextBox 86">
            <a:extLst>
              <a:ext uri="{FF2B5EF4-FFF2-40B4-BE49-F238E27FC236}">
                <a16:creationId xmlns:a16="http://schemas.microsoft.com/office/drawing/2014/main" id="{10420D22-40BC-416B-AEDD-2BF3DCBDE038}"/>
              </a:ext>
            </a:extLst>
          </p:cNvPr>
          <p:cNvSpPr txBox="1">
            <a:spLocks noChangeArrowheads="1"/>
          </p:cNvSpPr>
          <p:nvPr/>
        </p:nvSpPr>
        <p:spPr bwMode="auto">
          <a:xfrm>
            <a:off x="1809397"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4" name="Straight Connector 115">
            <a:extLst>
              <a:ext uri="{FF2B5EF4-FFF2-40B4-BE49-F238E27FC236}">
                <a16:creationId xmlns:a16="http://schemas.microsoft.com/office/drawing/2014/main" id="{160962F9-8AA4-4E29-BD7C-9AB85B58F1AC}"/>
              </a:ext>
            </a:extLst>
          </p:cNvPr>
          <p:cNvCxnSpPr>
            <a:cxnSpLocks noChangeShapeType="1"/>
          </p:cNvCxnSpPr>
          <p:nvPr/>
        </p:nvCxnSpPr>
        <p:spPr bwMode="auto">
          <a:xfrm>
            <a:off x="3332518" y="2302900"/>
            <a:ext cx="10154" cy="3474811"/>
          </a:xfrm>
          <a:prstGeom prst="line">
            <a:avLst/>
          </a:prstGeom>
          <a:noFill/>
          <a:ln w="9525" algn="ctr">
            <a:solidFill>
              <a:schemeClr val="accent4">
                <a:lumMod val="40000"/>
                <a:lumOff val="60000"/>
              </a:schemeClr>
            </a:solidFill>
            <a:prstDash val="dash"/>
            <a:round/>
            <a:headEnd/>
            <a:tailEnd/>
          </a:ln>
        </p:spPr>
      </p:cxnSp>
      <p:cxnSp>
        <p:nvCxnSpPr>
          <p:cNvPr id="15" name="Straight Connector 114">
            <a:extLst>
              <a:ext uri="{FF2B5EF4-FFF2-40B4-BE49-F238E27FC236}">
                <a16:creationId xmlns:a16="http://schemas.microsoft.com/office/drawing/2014/main" id="{F7195661-B4E5-4129-BB9F-B56979C5B432}"/>
              </a:ext>
            </a:extLst>
          </p:cNvPr>
          <p:cNvCxnSpPr>
            <a:cxnSpLocks noChangeShapeType="1"/>
          </p:cNvCxnSpPr>
          <p:nvPr/>
        </p:nvCxnSpPr>
        <p:spPr bwMode="auto">
          <a:xfrm>
            <a:off x="749982" y="2329317"/>
            <a:ext cx="0" cy="3448394"/>
          </a:xfrm>
          <a:prstGeom prst="line">
            <a:avLst/>
          </a:prstGeom>
          <a:noFill/>
          <a:ln w="9525" algn="ctr">
            <a:solidFill>
              <a:schemeClr val="accent4">
                <a:lumMod val="40000"/>
                <a:lumOff val="60000"/>
              </a:schemeClr>
            </a:solidFill>
            <a:prstDash val="dash"/>
            <a:round/>
            <a:headEnd/>
            <a:tailEnd/>
          </a:ln>
        </p:spPr>
      </p:cxnSp>
      <p:cxnSp>
        <p:nvCxnSpPr>
          <p:cNvPr id="16" name="Straight Connector 114">
            <a:extLst>
              <a:ext uri="{FF2B5EF4-FFF2-40B4-BE49-F238E27FC236}">
                <a16:creationId xmlns:a16="http://schemas.microsoft.com/office/drawing/2014/main" id="{6E444791-DB4D-4EC4-9DA1-9EF2F2AABF08}"/>
              </a:ext>
            </a:extLst>
          </p:cNvPr>
          <p:cNvCxnSpPr>
            <a:cxnSpLocks noChangeShapeType="1"/>
          </p:cNvCxnSpPr>
          <p:nvPr/>
        </p:nvCxnSpPr>
        <p:spPr bwMode="auto">
          <a:xfrm>
            <a:off x="1956632" y="2302900"/>
            <a:ext cx="0" cy="3474811"/>
          </a:xfrm>
          <a:prstGeom prst="line">
            <a:avLst/>
          </a:prstGeom>
          <a:noFill/>
          <a:ln w="9525" algn="ctr">
            <a:solidFill>
              <a:schemeClr val="accent4">
                <a:lumMod val="40000"/>
                <a:lumOff val="60000"/>
              </a:schemeClr>
            </a:solidFill>
            <a:prstDash val="dash"/>
            <a:round/>
            <a:headEnd/>
            <a:tailEnd/>
          </a:ln>
        </p:spPr>
      </p:cxnSp>
      <p:cxnSp>
        <p:nvCxnSpPr>
          <p:cNvPr id="17" name="Straight Connector 114">
            <a:extLst>
              <a:ext uri="{FF2B5EF4-FFF2-40B4-BE49-F238E27FC236}">
                <a16:creationId xmlns:a16="http://schemas.microsoft.com/office/drawing/2014/main" id="{E76636E8-9CA1-4431-BF82-66B0B45D4766}"/>
              </a:ext>
            </a:extLst>
          </p:cNvPr>
          <p:cNvCxnSpPr>
            <a:cxnSpLocks noChangeShapeType="1"/>
          </p:cNvCxnSpPr>
          <p:nvPr/>
        </p:nvCxnSpPr>
        <p:spPr bwMode="auto">
          <a:xfrm flipH="1">
            <a:off x="9005295" y="2302900"/>
            <a:ext cx="33847" cy="3432543"/>
          </a:xfrm>
          <a:prstGeom prst="line">
            <a:avLst/>
          </a:prstGeom>
          <a:noFill/>
          <a:ln w="9525" algn="ctr">
            <a:solidFill>
              <a:schemeClr val="accent4">
                <a:lumMod val="40000"/>
                <a:lumOff val="60000"/>
              </a:schemeClr>
            </a:solidFill>
            <a:prstDash val="dash"/>
            <a:round/>
            <a:headEnd/>
            <a:tailEnd/>
          </a:ln>
        </p:spPr>
      </p:cxnSp>
      <p:cxnSp>
        <p:nvCxnSpPr>
          <p:cNvPr id="18" name="Straight Connector 114">
            <a:extLst>
              <a:ext uri="{FF2B5EF4-FFF2-40B4-BE49-F238E27FC236}">
                <a16:creationId xmlns:a16="http://schemas.microsoft.com/office/drawing/2014/main" id="{7BEDDF8C-B6ED-4263-963D-A6CFF34618FD}"/>
              </a:ext>
            </a:extLst>
          </p:cNvPr>
          <p:cNvCxnSpPr>
            <a:cxnSpLocks noChangeShapeType="1"/>
          </p:cNvCxnSpPr>
          <p:nvPr/>
        </p:nvCxnSpPr>
        <p:spPr bwMode="auto">
          <a:xfrm>
            <a:off x="7714027" y="2302900"/>
            <a:ext cx="1693" cy="3474811"/>
          </a:xfrm>
          <a:prstGeom prst="line">
            <a:avLst/>
          </a:prstGeom>
          <a:noFill/>
          <a:ln w="9525" algn="ctr">
            <a:solidFill>
              <a:schemeClr val="accent4">
                <a:lumMod val="40000"/>
                <a:lumOff val="60000"/>
              </a:schemeClr>
            </a:solidFill>
            <a:prstDash val="dash"/>
            <a:round/>
            <a:headEnd/>
            <a:tailEnd/>
          </a:ln>
        </p:spPr>
      </p:cxnSp>
      <p:cxnSp>
        <p:nvCxnSpPr>
          <p:cNvPr id="19" name="Straight Connector 114">
            <a:extLst>
              <a:ext uri="{FF2B5EF4-FFF2-40B4-BE49-F238E27FC236}">
                <a16:creationId xmlns:a16="http://schemas.microsoft.com/office/drawing/2014/main" id="{6277D72C-AB48-4283-8A27-B58B4894BAA9}"/>
              </a:ext>
            </a:extLst>
          </p:cNvPr>
          <p:cNvCxnSpPr>
            <a:cxnSpLocks noChangeShapeType="1"/>
          </p:cNvCxnSpPr>
          <p:nvPr/>
        </p:nvCxnSpPr>
        <p:spPr bwMode="auto">
          <a:xfrm>
            <a:off x="6229831" y="2258870"/>
            <a:ext cx="0" cy="3518842"/>
          </a:xfrm>
          <a:prstGeom prst="line">
            <a:avLst/>
          </a:prstGeom>
          <a:noFill/>
          <a:ln w="9525" algn="ctr">
            <a:solidFill>
              <a:schemeClr val="accent4">
                <a:lumMod val="40000"/>
                <a:lumOff val="60000"/>
              </a:schemeClr>
            </a:solidFill>
            <a:prstDash val="dash"/>
            <a:round/>
            <a:headEnd/>
            <a:tailEnd/>
          </a:ln>
        </p:spPr>
      </p:cxnSp>
      <p:cxnSp>
        <p:nvCxnSpPr>
          <p:cNvPr id="20" name="Straight Connector 114">
            <a:extLst>
              <a:ext uri="{FF2B5EF4-FFF2-40B4-BE49-F238E27FC236}">
                <a16:creationId xmlns:a16="http://schemas.microsoft.com/office/drawing/2014/main" id="{442F46EF-F39B-48A9-84C2-A3A432988418}"/>
              </a:ext>
            </a:extLst>
          </p:cNvPr>
          <p:cNvCxnSpPr>
            <a:cxnSpLocks noChangeShapeType="1"/>
          </p:cNvCxnSpPr>
          <p:nvPr/>
        </p:nvCxnSpPr>
        <p:spPr bwMode="auto">
          <a:xfrm>
            <a:off x="6972775" y="2302900"/>
            <a:ext cx="0" cy="3474811"/>
          </a:xfrm>
          <a:prstGeom prst="line">
            <a:avLst/>
          </a:prstGeom>
          <a:noFill/>
          <a:ln w="9525" algn="ctr">
            <a:solidFill>
              <a:schemeClr val="accent4">
                <a:lumMod val="40000"/>
                <a:lumOff val="60000"/>
              </a:schemeClr>
            </a:solidFill>
            <a:prstDash val="dash"/>
            <a:round/>
            <a:headEnd/>
            <a:tailEnd/>
          </a:ln>
        </p:spPr>
      </p:cxnSp>
      <p:cxnSp>
        <p:nvCxnSpPr>
          <p:cNvPr id="21" name="Straight Connector 114">
            <a:extLst>
              <a:ext uri="{FF2B5EF4-FFF2-40B4-BE49-F238E27FC236}">
                <a16:creationId xmlns:a16="http://schemas.microsoft.com/office/drawing/2014/main" id="{CE2EA272-EA20-4FF5-A7DE-F7058CE55E11}"/>
              </a:ext>
            </a:extLst>
          </p:cNvPr>
          <p:cNvCxnSpPr>
            <a:cxnSpLocks noChangeShapeType="1"/>
          </p:cNvCxnSpPr>
          <p:nvPr/>
        </p:nvCxnSpPr>
        <p:spPr bwMode="auto">
          <a:xfrm flipH="1">
            <a:off x="4886101" y="2302900"/>
            <a:ext cx="3385" cy="3474811"/>
          </a:xfrm>
          <a:prstGeom prst="line">
            <a:avLst/>
          </a:prstGeom>
          <a:noFill/>
          <a:ln w="9525" algn="ctr">
            <a:solidFill>
              <a:schemeClr val="accent4">
                <a:lumMod val="40000"/>
                <a:lumOff val="60000"/>
              </a:schemeClr>
            </a:solidFill>
            <a:prstDash val="dash"/>
            <a:round/>
            <a:headEnd/>
            <a:tailEnd/>
          </a:ln>
        </p:spPr>
      </p:cxnSp>
      <p:cxnSp>
        <p:nvCxnSpPr>
          <p:cNvPr id="22" name="Straight Connector 114">
            <a:extLst>
              <a:ext uri="{FF2B5EF4-FFF2-40B4-BE49-F238E27FC236}">
                <a16:creationId xmlns:a16="http://schemas.microsoft.com/office/drawing/2014/main" id="{6C288234-EC11-4366-9BF7-23888F2F6426}"/>
              </a:ext>
            </a:extLst>
          </p:cNvPr>
          <p:cNvCxnSpPr>
            <a:cxnSpLocks noChangeShapeType="1"/>
          </p:cNvCxnSpPr>
          <p:nvPr/>
        </p:nvCxnSpPr>
        <p:spPr bwMode="auto">
          <a:xfrm flipH="1">
            <a:off x="4056846" y="2302900"/>
            <a:ext cx="16924" cy="3474811"/>
          </a:xfrm>
          <a:prstGeom prst="line">
            <a:avLst/>
          </a:prstGeom>
          <a:noFill/>
          <a:ln w="9525" algn="ctr">
            <a:solidFill>
              <a:schemeClr val="accent4">
                <a:lumMod val="40000"/>
                <a:lumOff val="60000"/>
              </a:schemeClr>
            </a:solidFill>
            <a:prstDash val="dash"/>
            <a:round/>
            <a:headEnd/>
            <a:tailEnd/>
          </a:ln>
        </p:spPr>
      </p:cxnSp>
      <p:cxnSp>
        <p:nvCxnSpPr>
          <p:cNvPr id="23" name="Straight Connector 114">
            <a:extLst>
              <a:ext uri="{FF2B5EF4-FFF2-40B4-BE49-F238E27FC236}">
                <a16:creationId xmlns:a16="http://schemas.microsoft.com/office/drawing/2014/main" id="{0720545C-6CDE-4BCB-87D3-D78798E68A48}"/>
              </a:ext>
            </a:extLst>
          </p:cNvPr>
          <p:cNvCxnSpPr>
            <a:cxnSpLocks noChangeShapeType="1"/>
          </p:cNvCxnSpPr>
          <p:nvPr/>
        </p:nvCxnSpPr>
        <p:spPr bwMode="auto">
          <a:xfrm>
            <a:off x="9607774" y="2306422"/>
            <a:ext cx="10154" cy="3471289"/>
          </a:xfrm>
          <a:prstGeom prst="line">
            <a:avLst/>
          </a:prstGeom>
          <a:noFill/>
          <a:ln w="9525" algn="ctr">
            <a:solidFill>
              <a:schemeClr val="accent4">
                <a:lumMod val="40000"/>
                <a:lumOff val="60000"/>
              </a:schemeClr>
            </a:solidFill>
            <a:prstDash val="dash"/>
            <a:round/>
            <a:headEnd/>
            <a:tailEnd/>
          </a:ln>
        </p:spPr>
      </p:cxnSp>
      <p:sp>
        <p:nvSpPr>
          <p:cNvPr id="25" name="TextBox 86">
            <a:extLst>
              <a:ext uri="{FF2B5EF4-FFF2-40B4-BE49-F238E27FC236}">
                <a16:creationId xmlns:a16="http://schemas.microsoft.com/office/drawing/2014/main" id="{71482402-57DF-4F96-9EB4-FF660883E9F3}"/>
              </a:ext>
            </a:extLst>
          </p:cNvPr>
          <p:cNvSpPr txBox="1">
            <a:spLocks noChangeArrowheads="1"/>
          </p:cNvSpPr>
          <p:nvPr/>
        </p:nvSpPr>
        <p:spPr bwMode="auto">
          <a:xfrm>
            <a:off x="2440646"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26" name="TextBox 86">
            <a:extLst>
              <a:ext uri="{FF2B5EF4-FFF2-40B4-BE49-F238E27FC236}">
                <a16:creationId xmlns:a16="http://schemas.microsoft.com/office/drawing/2014/main" id="{6EAD537C-8BC0-4EEB-A04C-2255D1E6DFA0}"/>
              </a:ext>
            </a:extLst>
          </p:cNvPr>
          <p:cNvSpPr txBox="1">
            <a:spLocks noChangeArrowheads="1"/>
          </p:cNvSpPr>
          <p:nvPr/>
        </p:nvSpPr>
        <p:spPr bwMode="auto">
          <a:xfrm>
            <a:off x="3166667"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27" name="TextBox 86">
            <a:extLst>
              <a:ext uri="{FF2B5EF4-FFF2-40B4-BE49-F238E27FC236}">
                <a16:creationId xmlns:a16="http://schemas.microsoft.com/office/drawing/2014/main" id="{384BE6DE-1C62-41F9-8BF8-54B98C893C75}"/>
              </a:ext>
            </a:extLst>
          </p:cNvPr>
          <p:cNvSpPr txBox="1">
            <a:spLocks noChangeArrowheads="1"/>
          </p:cNvSpPr>
          <p:nvPr/>
        </p:nvSpPr>
        <p:spPr bwMode="auto">
          <a:xfrm>
            <a:off x="3901149"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28" name="TextBox 86">
            <a:extLst>
              <a:ext uri="{FF2B5EF4-FFF2-40B4-BE49-F238E27FC236}">
                <a16:creationId xmlns:a16="http://schemas.microsoft.com/office/drawing/2014/main" id="{EDB2B32A-F6DA-4C66-93BF-735CDA540031}"/>
              </a:ext>
            </a:extLst>
          </p:cNvPr>
          <p:cNvSpPr txBox="1">
            <a:spLocks noChangeArrowheads="1"/>
          </p:cNvSpPr>
          <p:nvPr/>
        </p:nvSpPr>
        <p:spPr bwMode="auto">
          <a:xfrm>
            <a:off x="4732096"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29" name="TextBox 86">
            <a:extLst>
              <a:ext uri="{FF2B5EF4-FFF2-40B4-BE49-F238E27FC236}">
                <a16:creationId xmlns:a16="http://schemas.microsoft.com/office/drawing/2014/main" id="{B60A3C56-A27A-4CE2-A271-FC4D57AF9D38}"/>
              </a:ext>
            </a:extLst>
          </p:cNvPr>
          <p:cNvSpPr txBox="1">
            <a:spLocks noChangeArrowheads="1"/>
          </p:cNvSpPr>
          <p:nvPr/>
        </p:nvSpPr>
        <p:spPr bwMode="auto">
          <a:xfrm>
            <a:off x="5293958"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30" name="TextBox 86">
            <a:extLst>
              <a:ext uri="{FF2B5EF4-FFF2-40B4-BE49-F238E27FC236}">
                <a16:creationId xmlns:a16="http://schemas.microsoft.com/office/drawing/2014/main" id="{BDCE9656-5A41-4868-BE29-2DCA5EC9F1CD}"/>
              </a:ext>
            </a:extLst>
          </p:cNvPr>
          <p:cNvSpPr txBox="1">
            <a:spLocks noChangeArrowheads="1"/>
          </p:cNvSpPr>
          <p:nvPr/>
        </p:nvSpPr>
        <p:spPr bwMode="auto">
          <a:xfrm>
            <a:off x="6026749"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31" name="TextBox 86">
            <a:extLst>
              <a:ext uri="{FF2B5EF4-FFF2-40B4-BE49-F238E27FC236}">
                <a16:creationId xmlns:a16="http://schemas.microsoft.com/office/drawing/2014/main" id="{03E5F4DE-DEC6-488A-B86B-DFFFF49B2EF2}"/>
              </a:ext>
            </a:extLst>
          </p:cNvPr>
          <p:cNvSpPr txBox="1">
            <a:spLocks noChangeArrowheads="1"/>
          </p:cNvSpPr>
          <p:nvPr/>
        </p:nvSpPr>
        <p:spPr bwMode="auto">
          <a:xfrm>
            <a:off x="676123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32" name="TextBox 86">
            <a:extLst>
              <a:ext uri="{FF2B5EF4-FFF2-40B4-BE49-F238E27FC236}">
                <a16:creationId xmlns:a16="http://schemas.microsoft.com/office/drawing/2014/main" id="{168156DD-9FFB-41CD-AFEC-E49805CC6EA5}"/>
              </a:ext>
            </a:extLst>
          </p:cNvPr>
          <p:cNvSpPr txBox="1">
            <a:spLocks noChangeArrowheads="1"/>
          </p:cNvSpPr>
          <p:nvPr/>
        </p:nvSpPr>
        <p:spPr bwMode="auto">
          <a:xfrm>
            <a:off x="7539715"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33" name="TextBox 86">
            <a:extLst>
              <a:ext uri="{FF2B5EF4-FFF2-40B4-BE49-F238E27FC236}">
                <a16:creationId xmlns:a16="http://schemas.microsoft.com/office/drawing/2014/main" id="{27826D7F-B9D9-414A-A5DD-41AA0DC49D85}"/>
              </a:ext>
            </a:extLst>
          </p:cNvPr>
          <p:cNvSpPr txBox="1">
            <a:spLocks noChangeArrowheads="1"/>
          </p:cNvSpPr>
          <p:nvPr/>
        </p:nvSpPr>
        <p:spPr bwMode="auto">
          <a:xfrm>
            <a:off x="8243735"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34" name="TextBox 86">
            <a:extLst>
              <a:ext uri="{FF2B5EF4-FFF2-40B4-BE49-F238E27FC236}">
                <a16:creationId xmlns:a16="http://schemas.microsoft.com/office/drawing/2014/main" id="{A6DD175B-034A-494A-8F41-3C25AE10AEEA}"/>
              </a:ext>
            </a:extLst>
          </p:cNvPr>
          <p:cNvSpPr txBox="1">
            <a:spLocks noChangeArrowheads="1"/>
          </p:cNvSpPr>
          <p:nvPr/>
        </p:nvSpPr>
        <p:spPr bwMode="auto">
          <a:xfrm>
            <a:off x="8842829"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35" name="TextBox 86">
            <a:extLst>
              <a:ext uri="{FF2B5EF4-FFF2-40B4-BE49-F238E27FC236}">
                <a16:creationId xmlns:a16="http://schemas.microsoft.com/office/drawing/2014/main" id="{C48379B7-E46E-41EC-ACBF-ACE6D9B66876}"/>
              </a:ext>
            </a:extLst>
          </p:cNvPr>
          <p:cNvSpPr txBox="1">
            <a:spLocks noChangeArrowheads="1"/>
          </p:cNvSpPr>
          <p:nvPr/>
        </p:nvSpPr>
        <p:spPr bwMode="auto">
          <a:xfrm>
            <a:off x="9443615"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36" name="TextBox 86">
            <a:extLst>
              <a:ext uri="{FF2B5EF4-FFF2-40B4-BE49-F238E27FC236}">
                <a16:creationId xmlns:a16="http://schemas.microsoft.com/office/drawing/2014/main" id="{35279628-12F3-4C69-956B-C458229185B3}"/>
              </a:ext>
            </a:extLst>
          </p:cNvPr>
          <p:cNvSpPr txBox="1">
            <a:spLocks noChangeArrowheads="1"/>
          </p:cNvSpPr>
          <p:nvPr/>
        </p:nvSpPr>
        <p:spPr bwMode="auto">
          <a:xfrm>
            <a:off x="592593"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37" name="Chevron 60">
            <a:extLst>
              <a:ext uri="{FF2B5EF4-FFF2-40B4-BE49-F238E27FC236}">
                <a16:creationId xmlns:a16="http://schemas.microsoft.com/office/drawing/2014/main" id="{F50811F1-737C-4A70-91FC-F04B771F3030}"/>
              </a:ext>
            </a:extLst>
          </p:cNvPr>
          <p:cNvSpPr>
            <a:spLocks noChangeArrowheads="1"/>
          </p:cNvSpPr>
          <p:nvPr/>
        </p:nvSpPr>
        <p:spPr bwMode="auto">
          <a:xfrm>
            <a:off x="2459262"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anose="00000500000000000000" pitchFamily="50" charset="0"/>
                <a:cs typeface="Arial" panose="020B0604020202020204" pitchFamily="34" charset="0"/>
              </a:rPr>
              <a:t>RAN4 </a:t>
            </a:r>
          </a:p>
          <a:p>
            <a:pPr algn="ctr"/>
            <a:r>
              <a:rPr lang="fr-FR" altLang="en-US" sz="600">
                <a:latin typeface="Montserrat" panose="00000500000000000000" pitchFamily="50" charset="0"/>
                <a:cs typeface="Arial" panose="020B0604020202020204" pitchFamily="34" charset="0"/>
              </a:rPr>
              <a:t>content def.</a:t>
            </a:r>
          </a:p>
        </p:txBody>
      </p:sp>
      <p:sp>
        <p:nvSpPr>
          <p:cNvPr id="38" name="Chevron 60">
            <a:extLst>
              <a:ext uri="{FF2B5EF4-FFF2-40B4-BE49-F238E27FC236}">
                <a16:creationId xmlns:a16="http://schemas.microsoft.com/office/drawing/2014/main" id="{9F1DAB33-E19D-423B-9898-332F60862B16}"/>
              </a:ext>
            </a:extLst>
          </p:cNvPr>
          <p:cNvSpPr>
            <a:spLocks noChangeArrowheads="1"/>
          </p:cNvSpPr>
          <p:nvPr/>
        </p:nvSpPr>
        <p:spPr bwMode="auto">
          <a:xfrm>
            <a:off x="1596160"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39" name="TextBox 38">
            <a:extLst>
              <a:ext uri="{FF2B5EF4-FFF2-40B4-BE49-F238E27FC236}">
                <a16:creationId xmlns:a16="http://schemas.microsoft.com/office/drawing/2014/main" id="{3311D19B-08E5-4A42-A893-6459C716A3BD}"/>
              </a:ext>
            </a:extLst>
          </p:cNvPr>
          <p:cNvSpPr txBox="1"/>
          <p:nvPr/>
        </p:nvSpPr>
        <p:spPr>
          <a:xfrm>
            <a:off x="3808069"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40" name="TextBox 39">
            <a:extLst>
              <a:ext uri="{FF2B5EF4-FFF2-40B4-BE49-F238E27FC236}">
                <a16:creationId xmlns:a16="http://schemas.microsoft.com/office/drawing/2014/main" id="{2D7B3FEE-F119-4C78-A5DC-6D12B2DD7EFB}"/>
              </a:ext>
            </a:extLst>
          </p:cNvPr>
          <p:cNvSpPr txBox="1"/>
          <p:nvPr/>
        </p:nvSpPr>
        <p:spPr>
          <a:xfrm>
            <a:off x="6690152"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41" name="TextBox 2">
            <a:extLst>
              <a:ext uri="{FF2B5EF4-FFF2-40B4-BE49-F238E27FC236}">
                <a16:creationId xmlns:a16="http://schemas.microsoft.com/office/drawing/2014/main" id="{FF43E23B-2770-4EF5-A43D-2FAF1B3A4675}"/>
              </a:ext>
            </a:extLst>
          </p:cNvPr>
          <p:cNvSpPr txBox="1">
            <a:spLocks noChangeArrowheads="1"/>
          </p:cNvSpPr>
          <p:nvPr/>
        </p:nvSpPr>
        <p:spPr bwMode="auto">
          <a:xfrm>
            <a:off x="1811089"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2" name="TextBox 59">
            <a:extLst>
              <a:ext uri="{FF2B5EF4-FFF2-40B4-BE49-F238E27FC236}">
                <a16:creationId xmlns:a16="http://schemas.microsoft.com/office/drawing/2014/main" id="{E90392BF-88A9-4B7D-9E62-7146B1820DBE}"/>
              </a:ext>
            </a:extLst>
          </p:cNvPr>
          <p:cNvSpPr txBox="1">
            <a:spLocks noChangeArrowheads="1"/>
          </p:cNvSpPr>
          <p:nvPr/>
        </p:nvSpPr>
        <p:spPr bwMode="auto">
          <a:xfrm>
            <a:off x="3190360"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3" name="TextBox 60">
            <a:extLst>
              <a:ext uri="{FF2B5EF4-FFF2-40B4-BE49-F238E27FC236}">
                <a16:creationId xmlns:a16="http://schemas.microsoft.com/office/drawing/2014/main" id="{ACF5324A-8927-424B-98D7-16A72AD2CC8A}"/>
              </a:ext>
            </a:extLst>
          </p:cNvPr>
          <p:cNvSpPr txBox="1">
            <a:spLocks noChangeArrowheads="1"/>
          </p:cNvSpPr>
          <p:nvPr/>
        </p:nvSpPr>
        <p:spPr bwMode="auto">
          <a:xfrm>
            <a:off x="886990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4" name="TextBox 61">
            <a:extLst>
              <a:ext uri="{FF2B5EF4-FFF2-40B4-BE49-F238E27FC236}">
                <a16:creationId xmlns:a16="http://schemas.microsoft.com/office/drawing/2014/main" id="{E303F18D-9FE6-4C13-996B-B8A8A304E03B}"/>
              </a:ext>
            </a:extLst>
          </p:cNvPr>
          <p:cNvSpPr txBox="1">
            <a:spLocks noChangeArrowheads="1"/>
          </p:cNvSpPr>
          <p:nvPr/>
        </p:nvSpPr>
        <p:spPr bwMode="auto">
          <a:xfrm>
            <a:off x="6031825"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5" name="TextBox 62">
            <a:extLst>
              <a:ext uri="{FF2B5EF4-FFF2-40B4-BE49-F238E27FC236}">
                <a16:creationId xmlns:a16="http://schemas.microsoft.com/office/drawing/2014/main" id="{31C719DD-3294-4078-B573-9955A87E9BAC}"/>
              </a:ext>
            </a:extLst>
          </p:cNvPr>
          <p:cNvSpPr txBox="1">
            <a:spLocks noChangeArrowheads="1"/>
          </p:cNvSpPr>
          <p:nvPr/>
        </p:nvSpPr>
        <p:spPr bwMode="auto">
          <a:xfrm>
            <a:off x="3923149"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6" name="TextBox 63">
            <a:extLst>
              <a:ext uri="{FF2B5EF4-FFF2-40B4-BE49-F238E27FC236}">
                <a16:creationId xmlns:a16="http://schemas.microsoft.com/office/drawing/2014/main" id="{C552F4A8-2553-4EC8-98B2-315EEA1592F8}"/>
              </a:ext>
            </a:extLst>
          </p:cNvPr>
          <p:cNvSpPr txBox="1">
            <a:spLocks noChangeArrowheads="1"/>
          </p:cNvSpPr>
          <p:nvPr/>
        </p:nvSpPr>
        <p:spPr bwMode="auto">
          <a:xfrm>
            <a:off x="6815387"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7" name="TextBox 64">
            <a:extLst>
              <a:ext uri="{FF2B5EF4-FFF2-40B4-BE49-F238E27FC236}">
                <a16:creationId xmlns:a16="http://schemas.microsoft.com/office/drawing/2014/main" id="{F5B7C81C-336B-4453-9860-6484B5A5B49D}"/>
              </a:ext>
            </a:extLst>
          </p:cNvPr>
          <p:cNvSpPr txBox="1">
            <a:spLocks noChangeArrowheads="1"/>
          </p:cNvSpPr>
          <p:nvPr/>
        </p:nvSpPr>
        <p:spPr bwMode="auto">
          <a:xfrm>
            <a:off x="948254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8" name="TextBox 65">
            <a:extLst>
              <a:ext uri="{FF2B5EF4-FFF2-40B4-BE49-F238E27FC236}">
                <a16:creationId xmlns:a16="http://schemas.microsoft.com/office/drawing/2014/main" id="{B0727636-76EF-4B31-9B48-55C1DD1C82D2}"/>
              </a:ext>
            </a:extLst>
          </p:cNvPr>
          <p:cNvSpPr txBox="1">
            <a:spLocks noChangeArrowheads="1"/>
          </p:cNvSpPr>
          <p:nvPr/>
        </p:nvSpPr>
        <p:spPr bwMode="auto">
          <a:xfrm>
            <a:off x="4749019"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9" name="TextBox 66">
            <a:extLst>
              <a:ext uri="{FF2B5EF4-FFF2-40B4-BE49-F238E27FC236}">
                <a16:creationId xmlns:a16="http://schemas.microsoft.com/office/drawing/2014/main" id="{FB04DF96-FF03-4E01-BEA4-1C48C2DEC672}"/>
              </a:ext>
            </a:extLst>
          </p:cNvPr>
          <p:cNvSpPr txBox="1">
            <a:spLocks noChangeArrowheads="1"/>
          </p:cNvSpPr>
          <p:nvPr/>
        </p:nvSpPr>
        <p:spPr bwMode="auto">
          <a:xfrm>
            <a:off x="7573562"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50" name="TextBox 67">
            <a:extLst>
              <a:ext uri="{FF2B5EF4-FFF2-40B4-BE49-F238E27FC236}">
                <a16:creationId xmlns:a16="http://schemas.microsoft.com/office/drawing/2014/main" id="{5BC08B12-F7EC-4345-9D8A-022D887717EE}"/>
              </a:ext>
            </a:extLst>
          </p:cNvPr>
          <p:cNvSpPr txBox="1">
            <a:spLocks noChangeArrowheads="1"/>
          </p:cNvSpPr>
          <p:nvPr/>
        </p:nvSpPr>
        <p:spPr bwMode="auto">
          <a:xfrm>
            <a:off x="58751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51" name="TextBox 69">
            <a:extLst>
              <a:ext uri="{FF2B5EF4-FFF2-40B4-BE49-F238E27FC236}">
                <a16:creationId xmlns:a16="http://schemas.microsoft.com/office/drawing/2014/main" id="{AF694916-98B9-49B9-A5BF-191A4456486A}"/>
              </a:ext>
            </a:extLst>
          </p:cNvPr>
          <p:cNvSpPr txBox="1">
            <a:spLocks noChangeArrowheads="1"/>
          </p:cNvSpPr>
          <p:nvPr/>
        </p:nvSpPr>
        <p:spPr bwMode="auto">
          <a:xfrm>
            <a:off x="244741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2" name="TextBox 70">
            <a:extLst>
              <a:ext uri="{FF2B5EF4-FFF2-40B4-BE49-F238E27FC236}">
                <a16:creationId xmlns:a16="http://schemas.microsoft.com/office/drawing/2014/main" id="{B08AED69-887B-4C2C-BFD5-557903AF1D97}"/>
              </a:ext>
            </a:extLst>
          </p:cNvPr>
          <p:cNvSpPr txBox="1">
            <a:spLocks noChangeArrowheads="1"/>
          </p:cNvSpPr>
          <p:nvPr/>
        </p:nvSpPr>
        <p:spPr bwMode="auto">
          <a:xfrm>
            <a:off x="5317651"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3" name="TextBox 71">
            <a:extLst>
              <a:ext uri="{FF2B5EF4-FFF2-40B4-BE49-F238E27FC236}">
                <a16:creationId xmlns:a16="http://schemas.microsoft.com/office/drawing/2014/main" id="{B49C2B84-2110-4FC6-8381-747F868D27AA}"/>
              </a:ext>
            </a:extLst>
          </p:cNvPr>
          <p:cNvSpPr txBox="1">
            <a:spLocks noChangeArrowheads="1"/>
          </p:cNvSpPr>
          <p:nvPr/>
        </p:nvSpPr>
        <p:spPr bwMode="auto">
          <a:xfrm>
            <a:off x="8257274"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4" name="TextBox 53">
            <a:extLst>
              <a:ext uri="{FF2B5EF4-FFF2-40B4-BE49-F238E27FC236}">
                <a16:creationId xmlns:a16="http://schemas.microsoft.com/office/drawing/2014/main" id="{D7F8C901-1179-42CD-9B8E-25ACDDCC2DC2}"/>
              </a:ext>
            </a:extLst>
          </p:cNvPr>
          <p:cNvSpPr txBox="1"/>
          <p:nvPr/>
        </p:nvSpPr>
        <p:spPr>
          <a:xfrm>
            <a:off x="9348843"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56" name="Chevron 79">
            <a:extLst>
              <a:ext uri="{FF2B5EF4-FFF2-40B4-BE49-F238E27FC236}">
                <a16:creationId xmlns:a16="http://schemas.microsoft.com/office/drawing/2014/main" id="{FC8C78E8-A0E4-4981-9CFA-0669BF711A65}"/>
              </a:ext>
            </a:extLst>
          </p:cNvPr>
          <p:cNvSpPr>
            <a:spLocks noChangeArrowheads="1"/>
          </p:cNvSpPr>
          <p:nvPr/>
        </p:nvSpPr>
        <p:spPr bwMode="auto">
          <a:xfrm>
            <a:off x="7492329" y="4673852"/>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57" name="Chevron 58">
            <a:extLst>
              <a:ext uri="{FF2B5EF4-FFF2-40B4-BE49-F238E27FC236}">
                <a16:creationId xmlns:a16="http://schemas.microsoft.com/office/drawing/2014/main" id="{51B43C76-CE1E-403A-BAAF-C23E0A1A7D99}"/>
              </a:ext>
            </a:extLst>
          </p:cNvPr>
          <p:cNvSpPr/>
          <p:nvPr/>
        </p:nvSpPr>
        <p:spPr bwMode="auto">
          <a:xfrm>
            <a:off x="3645603" y="4950358"/>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err="1">
                <a:solidFill>
                  <a:srgbClr val="FF0000"/>
                </a:solidFill>
                <a:latin typeface="Montserrat" panose="00000500000000000000" pitchFamily="50" charset="0"/>
                <a:ea typeface="ＭＳ Ｐゴシック" charset="-128"/>
                <a:cs typeface="Arial" pitchFamily="34" charset="0"/>
              </a:rPr>
              <a:t>including</a:t>
            </a:r>
            <a:r>
              <a:rPr lang="fr-FR" sz="800" dirty="0">
                <a:solidFill>
                  <a:srgbClr val="FF0000"/>
                </a:solidFill>
                <a:latin typeface="Montserrat" panose="00000500000000000000" pitchFamily="50" charset="0"/>
                <a:ea typeface="ＭＳ Ｐゴシック" charset="-128"/>
                <a:cs typeface="Arial" pitchFamily="34" charset="0"/>
              </a:rPr>
              <a:t> SA5 OAM</a:t>
            </a:r>
            <a:r>
              <a:rPr lang="fr-FR" sz="800" dirty="0">
                <a:latin typeface="Montserrat" panose="00000500000000000000" pitchFamily="50" charset="0"/>
                <a:ea typeface="ＭＳ Ｐゴシック" charset="-128"/>
                <a:cs typeface="Arial" pitchFamily="34" charset="0"/>
              </a:rPr>
              <a:t>) </a:t>
            </a:r>
          </a:p>
        </p:txBody>
      </p:sp>
      <p:sp>
        <p:nvSpPr>
          <p:cNvPr id="58" name="Chevron 60">
            <a:extLst>
              <a:ext uri="{FF2B5EF4-FFF2-40B4-BE49-F238E27FC236}">
                <a16:creationId xmlns:a16="http://schemas.microsoft.com/office/drawing/2014/main" id="{541673C1-5C5C-43F8-8623-8323B185CBBC}"/>
              </a:ext>
            </a:extLst>
          </p:cNvPr>
          <p:cNvSpPr/>
          <p:nvPr/>
        </p:nvSpPr>
        <p:spPr bwMode="auto">
          <a:xfrm>
            <a:off x="2682653" y="4370929"/>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9" name="Chevron 60">
            <a:extLst>
              <a:ext uri="{FF2B5EF4-FFF2-40B4-BE49-F238E27FC236}">
                <a16:creationId xmlns:a16="http://schemas.microsoft.com/office/drawing/2014/main" id="{C5BB6392-30E9-4551-B72E-1C9829F126DD}"/>
              </a:ext>
            </a:extLst>
          </p:cNvPr>
          <p:cNvSpPr/>
          <p:nvPr/>
        </p:nvSpPr>
        <p:spPr bwMode="auto">
          <a:xfrm>
            <a:off x="2180023"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a:t>
            </a:r>
            <a:r>
              <a:rPr lang="fr-FR" sz="900" dirty="0">
                <a:solidFill>
                  <a:srgbClr val="FF0000"/>
                </a:solidFill>
                <a:latin typeface="Montserrat" panose="00000500000000000000" pitchFamily="50" charset="0"/>
                <a:ea typeface="ＭＳ Ｐゴシック" charset="-128"/>
                <a:cs typeface="Arial" pitchFamily="34" charset="0"/>
              </a:rPr>
              <a:t>SA5 OAM,</a:t>
            </a:r>
            <a:r>
              <a:rPr lang="fr-FR" sz="900" dirty="0">
                <a:latin typeface="Montserrat" panose="00000500000000000000" pitchFamily="50" charset="0"/>
                <a:ea typeface="ＭＳ Ｐゴシック" charset="-128"/>
                <a:cs typeface="Arial" pitchFamily="34" charset="0"/>
              </a:rPr>
              <a:t>SA6,…) Normative</a:t>
            </a:r>
          </a:p>
        </p:txBody>
      </p:sp>
      <p:sp>
        <p:nvSpPr>
          <p:cNvPr id="60" name="Chevron 60">
            <a:extLst>
              <a:ext uri="{FF2B5EF4-FFF2-40B4-BE49-F238E27FC236}">
                <a16:creationId xmlns:a16="http://schemas.microsoft.com/office/drawing/2014/main" id="{45DBD3CF-805A-43FA-AEE8-A52CC4E14CD4}"/>
              </a:ext>
            </a:extLst>
          </p:cNvPr>
          <p:cNvSpPr/>
          <p:nvPr/>
        </p:nvSpPr>
        <p:spPr bwMode="auto">
          <a:xfrm>
            <a:off x="3342672" y="4677375"/>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r>
              <a:rPr lang="fr-FR" sz="900" dirty="0">
                <a:solidFill>
                  <a:srgbClr val="FF0000"/>
                </a:solidFill>
                <a:latin typeface="Montserrat" panose="00000500000000000000" pitchFamily="50" charset="0"/>
                <a:ea typeface="ＭＳ Ｐゴシック" charset="-128"/>
                <a:cs typeface="Arial" pitchFamily="34" charset="0"/>
              </a:rPr>
              <a:t> SA5 OAM</a:t>
            </a:r>
          </a:p>
        </p:txBody>
      </p:sp>
      <p:sp>
        <p:nvSpPr>
          <p:cNvPr id="61" name="Chevron 58">
            <a:extLst>
              <a:ext uri="{FF2B5EF4-FFF2-40B4-BE49-F238E27FC236}">
                <a16:creationId xmlns:a16="http://schemas.microsoft.com/office/drawing/2014/main" id="{C292BA45-D294-4657-8239-2611B4652615}"/>
              </a:ext>
            </a:extLst>
          </p:cNvPr>
          <p:cNvSpPr/>
          <p:nvPr/>
        </p:nvSpPr>
        <p:spPr bwMode="auto">
          <a:xfrm>
            <a:off x="5849051" y="5293788"/>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2" name="Chevron 60">
            <a:extLst>
              <a:ext uri="{FF2B5EF4-FFF2-40B4-BE49-F238E27FC236}">
                <a16:creationId xmlns:a16="http://schemas.microsoft.com/office/drawing/2014/main" id="{62278E21-20E0-4724-992C-9256E4C70F4F}"/>
              </a:ext>
            </a:extLst>
          </p:cNvPr>
          <p:cNvSpPr>
            <a:spLocks noChangeArrowheads="1"/>
          </p:cNvSpPr>
          <p:nvPr/>
        </p:nvSpPr>
        <p:spPr bwMode="auto">
          <a:xfrm>
            <a:off x="1572467"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63" name="TextBox 86">
            <a:extLst>
              <a:ext uri="{FF2B5EF4-FFF2-40B4-BE49-F238E27FC236}">
                <a16:creationId xmlns:a16="http://schemas.microsoft.com/office/drawing/2014/main" id="{F3FF1DB0-245E-4A19-A13F-FDC0447D53C0}"/>
              </a:ext>
            </a:extLst>
          </p:cNvPr>
          <p:cNvSpPr txBox="1">
            <a:spLocks noChangeArrowheads="1"/>
          </p:cNvSpPr>
          <p:nvPr/>
        </p:nvSpPr>
        <p:spPr bwMode="auto">
          <a:xfrm>
            <a:off x="119338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64" name="TextBox 60">
            <a:extLst>
              <a:ext uri="{FF2B5EF4-FFF2-40B4-BE49-F238E27FC236}">
                <a16:creationId xmlns:a16="http://schemas.microsoft.com/office/drawing/2014/main" id="{A97995B7-F703-4303-A3EC-9EE1082B03FD}"/>
              </a:ext>
            </a:extLst>
          </p:cNvPr>
          <p:cNvSpPr txBox="1">
            <a:spLocks noChangeArrowheads="1"/>
          </p:cNvSpPr>
          <p:nvPr/>
        </p:nvSpPr>
        <p:spPr bwMode="auto">
          <a:xfrm>
            <a:off x="1200149"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65" name="TextBox 64">
            <a:extLst>
              <a:ext uri="{FF2B5EF4-FFF2-40B4-BE49-F238E27FC236}">
                <a16:creationId xmlns:a16="http://schemas.microsoft.com/office/drawing/2014/main" id="{A1FF9118-14EC-45DC-A708-821AC4E0F1BD}"/>
              </a:ext>
            </a:extLst>
          </p:cNvPr>
          <p:cNvSpPr txBox="1"/>
          <p:nvPr/>
        </p:nvSpPr>
        <p:spPr>
          <a:xfrm>
            <a:off x="1399847"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6" name="Rectangle 12">
            <a:extLst>
              <a:ext uri="{FF2B5EF4-FFF2-40B4-BE49-F238E27FC236}">
                <a16:creationId xmlns:a16="http://schemas.microsoft.com/office/drawing/2014/main" id="{5781C656-C3E0-42B4-9BFB-6B55773FF355}"/>
              </a:ext>
            </a:extLst>
          </p:cNvPr>
          <p:cNvSpPr>
            <a:spLocks noChangeArrowheads="1"/>
          </p:cNvSpPr>
          <p:nvPr/>
        </p:nvSpPr>
        <p:spPr bwMode="auto">
          <a:xfrm>
            <a:off x="1460772" y="5761862"/>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a:solidFill>
                  <a:srgbClr val="C00000"/>
                </a:solidFill>
                <a:latin typeface="Montserrat" panose="00000500000000000000" pitchFamily="50" charset="0"/>
              </a:rPr>
              <a:t>Now</a:t>
            </a:r>
          </a:p>
        </p:txBody>
      </p:sp>
      <p:sp>
        <p:nvSpPr>
          <p:cNvPr id="67" name="Chevron 60">
            <a:extLst>
              <a:ext uri="{FF2B5EF4-FFF2-40B4-BE49-F238E27FC236}">
                <a16:creationId xmlns:a16="http://schemas.microsoft.com/office/drawing/2014/main" id="{6EB035FD-9F0F-4D63-8873-A3A162FF89F3}"/>
              </a:ext>
            </a:extLst>
          </p:cNvPr>
          <p:cNvSpPr/>
          <p:nvPr/>
        </p:nvSpPr>
        <p:spPr bwMode="auto">
          <a:xfrm>
            <a:off x="1844936"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68" name="Chevron 60">
            <a:extLst>
              <a:ext uri="{FF2B5EF4-FFF2-40B4-BE49-F238E27FC236}">
                <a16:creationId xmlns:a16="http://schemas.microsoft.com/office/drawing/2014/main" id="{C0C0CE0C-0715-411D-B898-0283EB23F570}"/>
              </a:ext>
            </a:extLst>
          </p:cNvPr>
          <p:cNvSpPr/>
          <p:nvPr/>
        </p:nvSpPr>
        <p:spPr bwMode="auto">
          <a:xfrm>
            <a:off x="494436"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a:t>
            </a:r>
            <a:r>
              <a:rPr lang="en-US" sz="900" dirty="0">
                <a:latin typeface="Montserrat" panose="00000500000000000000" pitchFamily="50" charset="0"/>
                <a:ea typeface="ＭＳ Ｐゴシック" charset="-128"/>
                <a:cs typeface="Arial" pitchFamily="34" charset="0"/>
              </a:rPr>
              <a:t>/</a:t>
            </a:r>
            <a:r>
              <a:rPr lang="en-US" altLang="zh-CN" sz="900" dirty="0">
                <a:solidFill>
                  <a:srgbClr val="FF0000"/>
                </a:solidFill>
                <a:latin typeface="Montserrat" panose="00000500000000000000" pitchFamily="50" charset="0"/>
                <a:ea typeface="ＭＳ Ｐゴシック" charset="-128"/>
              </a:rPr>
              <a:t>SA5</a:t>
            </a:r>
            <a:r>
              <a:rPr lang="fr-FR" sz="900" dirty="0">
                <a:latin typeface="Montserrat" panose="00000500000000000000" pitchFamily="50" charset="0"/>
                <a:ea typeface="ＭＳ Ｐゴシック" charset="-128"/>
                <a:cs typeface="Arial" pitchFamily="34" charset="0"/>
              </a:rPr>
              <a:t> Stage 1        80%</a:t>
            </a:r>
          </a:p>
        </p:txBody>
      </p:sp>
      <p:sp>
        <p:nvSpPr>
          <p:cNvPr id="69" name="TextBox 67">
            <a:extLst>
              <a:ext uri="{FF2B5EF4-FFF2-40B4-BE49-F238E27FC236}">
                <a16:creationId xmlns:a16="http://schemas.microsoft.com/office/drawing/2014/main" id="{0D22CF93-4259-4E1E-9F6B-90942CA9AEF6}"/>
              </a:ext>
            </a:extLst>
          </p:cNvPr>
          <p:cNvSpPr txBox="1">
            <a:spLocks noChangeArrowheads="1"/>
          </p:cNvSpPr>
          <p:nvPr/>
        </p:nvSpPr>
        <p:spPr bwMode="auto">
          <a:xfrm>
            <a:off x="413203"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70" name="Diamond 3">
            <a:extLst>
              <a:ext uri="{FF2B5EF4-FFF2-40B4-BE49-F238E27FC236}">
                <a16:creationId xmlns:a16="http://schemas.microsoft.com/office/drawing/2014/main" id="{85544EE4-3F0D-4B0B-85E8-F53369E4A7E3}"/>
              </a:ext>
            </a:extLst>
          </p:cNvPr>
          <p:cNvSpPr>
            <a:spLocks noChangeArrowheads="1"/>
          </p:cNvSpPr>
          <p:nvPr/>
        </p:nvSpPr>
        <p:spPr bwMode="auto">
          <a:xfrm>
            <a:off x="888756"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71" name="TextBox 6">
            <a:extLst>
              <a:ext uri="{FF2B5EF4-FFF2-40B4-BE49-F238E27FC236}">
                <a16:creationId xmlns:a16="http://schemas.microsoft.com/office/drawing/2014/main" id="{45BCDD68-7077-4675-ADBA-33DCE9E5979C}"/>
              </a:ext>
            </a:extLst>
          </p:cNvPr>
          <p:cNvSpPr txBox="1">
            <a:spLocks noChangeArrowheads="1"/>
          </p:cNvSpPr>
          <p:nvPr/>
        </p:nvSpPr>
        <p:spPr bwMode="auto">
          <a:xfrm>
            <a:off x="1000451"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72" name="Diamond 16">
            <a:extLst>
              <a:ext uri="{FF2B5EF4-FFF2-40B4-BE49-F238E27FC236}">
                <a16:creationId xmlns:a16="http://schemas.microsoft.com/office/drawing/2014/main" id="{4FC58110-822A-4170-B137-22F06119F81D}"/>
              </a:ext>
            </a:extLst>
          </p:cNvPr>
          <p:cNvSpPr>
            <a:spLocks noChangeArrowheads="1"/>
          </p:cNvSpPr>
          <p:nvPr/>
        </p:nvSpPr>
        <p:spPr bwMode="auto">
          <a:xfrm>
            <a:off x="865063"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73" name="TextBox 7">
            <a:extLst>
              <a:ext uri="{FF2B5EF4-FFF2-40B4-BE49-F238E27FC236}">
                <a16:creationId xmlns:a16="http://schemas.microsoft.com/office/drawing/2014/main" id="{59313C16-C8FA-4024-8986-769AEEC64ACD}"/>
              </a:ext>
            </a:extLst>
          </p:cNvPr>
          <p:cNvSpPr txBox="1">
            <a:spLocks noChangeArrowheads="1"/>
          </p:cNvSpPr>
          <p:nvPr/>
        </p:nvSpPr>
        <p:spPr bwMode="auto">
          <a:xfrm>
            <a:off x="1005528"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74" name="Straight Connector 114">
            <a:extLst>
              <a:ext uri="{FF2B5EF4-FFF2-40B4-BE49-F238E27FC236}">
                <a16:creationId xmlns:a16="http://schemas.microsoft.com/office/drawing/2014/main" id="{B38E01FA-0B4C-4052-8D90-CEB5D0F48F0A}"/>
              </a:ext>
            </a:extLst>
          </p:cNvPr>
          <p:cNvCxnSpPr>
            <a:cxnSpLocks noChangeShapeType="1"/>
          </p:cNvCxnSpPr>
          <p:nvPr/>
        </p:nvCxnSpPr>
        <p:spPr bwMode="auto">
          <a:xfrm>
            <a:off x="1366000" y="2221886"/>
            <a:ext cx="13539" cy="3555826"/>
          </a:xfrm>
          <a:prstGeom prst="line">
            <a:avLst/>
          </a:prstGeom>
          <a:noFill/>
          <a:ln w="9525" algn="ctr">
            <a:solidFill>
              <a:schemeClr val="accent3"/>
            </a:solidFill>
            <a:prstDash val="dash"/>
            <a:round/>
            <a:headEnd/>
            <a:tailEnd/>
          </a:ln>
        </p:spPr>
      </p:cxnSp>
      <p:sp>
        <p:nvSpPr>
          <p:cNvPr id="75" name="Star: 5 Points 74">
            <a:extLst>
              <a:ext uri="{FF2B5EF4-FFF2-40B4-BE49-F238E27FC236}">
                <a16:creationId xmlns:a16="http://schemas.microsoft.com/office/drawing/2014/main" id="{C032CE37-8E20-4E70-9820-05A534CA1C22}"/>
              </a:ext>
            </a:extLst>
          </p:cNvPr>
          <p:cNvSpPr/>
          <p:nvPr/>
        </p:nvSpPr>
        <p:spPr bwMode="auto">
          <a:xfrm>
            <a:off x="1689239" y="2177856"/>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85" name="Chevron 60">
            <a:extLst>
              <a:ext uri="{FF2B5EF4-FFF2-40B4-BE49-F238E27FC236}">
                <a16:creationId xmlns:a16="http://schemas.microsoft.com/office/drawing/2014/main" id="{76D74D62-BC4D-4A69-9BF6-D735B4ADCB39}"/>
              </a:ext>
            </a:extLst>
          </p:cNvPr>
          <p:cNvSpPr/>
          <p:nvPr/>
        </p:nvSpPr>
        <p:spPr bwMode="auto">
          <a:xfrm>
            <a:off x="5492097" y="3615639"/>
            <a:ext cx="788504" cy="2592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en-US" altLang="zh-CN" sz="600" dirty="0">
                <a:solidFill>
                  <a:srgbClr val="FF0000"/>
                </a:solidFill>
                <a:latin typeface="Montserrat" panose="00000500000000000000" pitchFamily="50" charset="0"/>
                <a:ea typeface="ＭＳ Ｐゴシック" charset="-128"/>
              </a:rPr>
              <a:t>Extended stage2 (SA5 OAM)</a:t>
            </a:r>
            <a:endParaRPr lang="fr-FR" altLang="zh-CN" sz="600" dirty="0">
              <a:solidFill>
                <a:srgbClr val="FF0000"/>
              </a:solidFill>
              <a:latin typeface="Montserrat" panose="00000500000000000000" pitchFamily="50" charset="0"/>
              <a:ea typeface="ＭＳ Ｐゴシック" charset="-128"/>
            </a:endParaRPr>
          </a:p>
        </p:txBody>
      </p:sp>
      <p:sp>
        <p:nvSpPr>
          <p:cNvPr id="86" name="Chevron 60">
            <a:extLst>
              <a:ext uri="{FF2B5EF4-FFF2-40B4-BE49-F238E27FC236}">
                <a16:creationId xmlns:a16="http://schemas.microsoft.com/office/drawing/2014/main" id="{9AA9F020-88C9-47D2-BB66-AE2E477FF75C}"/>
              </a:ext>
            </a:extLst>
          </p:cNvPr>
          <p:cNvSpPr/>
          <p:nvPr/>
        </p:nvSpPr>
        <p:spPr bwMode="auto">
          <a:xfrm>
            <a:off x="3297448" y="3939677"/>
            <a:ext cx="5092097" cy="21326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r>
              <a:rPr lang="en-US" altLang="zh-CN" sz="900" dirty="0">
                <a:solidFill>
                  <a:srgbClr val="FF0000"/>
                </a:solidFill>
                <a:latin typeface="Montserrat" panose="00000500000000000000" pitchFamily="50" charset="0"/>
                <a:ea typeface="ＭＳ Ｐゴシック" charset="-128"/>
              </a:rPr>
              <a:t>        SA5 CH Study                                    Stage 2 &amp; 3 (SA5 CH ) Normative</a:t>
            </a:r>
            <a:endParaRPr lang="fr-FR" altLang="zh-CN" sz="900" dirty="0">
              <a:solidFill>
                <a:srgbClr val="FF0000"/>
              </a:solidFill>
              <a:latin typeface="Montserrat" panose="00000500000000000000" pitchFamily="50" charset="0"/>
              <a:ea typeface="ＭＳ Ｐゴシック" charset="-128"/>
            </a:endParaRPr>
          </a:p>
          <a:p>
            <a:pPr algn="ctr"/>
            <a:endParaRPr lang="fr-FR" altLang="zh-CN" sz="900" dirty="0">
              <a:solidFill>
                <a:srgbClr val="FF0000"/>
              </a:solidFill>
              <a:latin typeface="Montserrat" panose="00000500000000000000" pitchFamily="50" charset="0"/>
              <a:ea typeface="ＭＳ Ｐゴシック" charset="-128"/>
            </a:endParaRPr>
          </a:p>
        </p:txBody>
      </p:sp>
      <p:sp>
        <p:nvSpPr>
          <p:cNvPr id="87" name="Chevron 60">
            <a:extLst>
              <a:ext uri="{FF2B5EF4-FFF2-40B4-BE49-F238E27FC236}">
                <a16:creationId xmlns:a16="http://schemas.microsoft.com/office/drawing/2014/main" id="{B8DD6773-53F7-4584-8EAF-A61CC7696EF5}"/>
              </a:ext>
            </a:extLst>
          </p:cNvPr>
          <p:cNvSpPr/>
          <p:nvPr/>
        </p:nvSpPr>
        <p:spPr bwMode="auto">
          <a:xfrm>
            <a:off x="2614958" y="2304098"/>
            <a:ext cx="1440195" cy="24269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en-US" altLang="zh-CN" sz="800" dirty="0">
                <a:solidFill>
                  <a:srgbClr val="FF0000"/>
                </a:solidFill>
                <a:latin typeface="Montserrat" panose="00000500000000000000" pitchFamily="50" charset="0"/>
                <a:ea typeface="ＭＳ Ｐゴシック" charset="-128"/>
              </a:rPr>
              <a:t>Extended stage1 (SA5 OAM)</a:t>
            </a:r>
            <a:endParaRPr lang="fr-FR" altLang="zh-CN" sz="800" dirty="0">
              <a:solidFill>
                <a:srgbClr val="FF0000"/>
              </a:solidFill>
              <a:latin typeface="Montserrat" panose="00000500000000000000" pitchFamily="50" charset="0"/>
              <a:ea typeface="ＭＳ Ｐゴシック" charset="-128"/>
            </a:endParaRPr>
          </a:p>
        </p:txBody>
      </p:sp>
      <p:sp>
        <p:nvSpPr>
          <p:cNvPr id="88" name="Title 1">
            <a:extLst>
              <a:ext uri="{FF2B5EF4-FFF2-40B4-BE49-F238E27FC236}">
                <a16:creationId xmlns:a16="http://schemas.microsoft.com/office/drawing/2014/main" id="{75A919E1-4C0C-4114-BB53-B91DAF50BCBE}"/>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(For integrated to SA timeline)</a:t>
            </a:r>
            <a:endParaRPr lang="en-US" sz="2400" dirty="0"/>
          </a:p>
        </p:txBody>
      </p:sp>
      <p:sp>
        <p:nvSpPr>
          <p:cNvPr id="77" name="矩形 1">
            <a:extLst>
              <a:ext uri="{FF2B5EF4-FFF2-40B4-BE49-F238E27FC236}">
                <a16:creationId xmlns:a16="http://schemas.microsoft.com/office/drawing/2014/main" id="{0E58EC91-4DF3-4966-976E-85FBF81BD327}"/>
              </a:ext>
            </a:extLst>
          </p:cNvPr>
          <p:cNvSpPr>
            <a:spLocks noChangeArrowheads="1"/>
          </p:cNvSpPr>
          <p:nvPr/>
        </p:nvSpPr>
        <p:spPr bwMode="auto">
          <a:xfrm>
            <a:off x="2614959" y="2215952"/>
            <a:ext cx="1497736" cy="360580"/>
          </a:xfrm>
          <a:prstGeom prst="rect">
            <a:avLst/>
          </a:prstGeom>
          <a:noFill/>
          <a:ln w="9525"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8" name="矩形 1">
            <a:extLst>
              <a:ext uri="{FF2B5EF4-FFF2-40B4-BE49-F238E27FC236}">
                <a16:creationId xmlns:a16="http://schemas.microsoft.com/office/drawing/2014/main" id="{D49ADE2F-ED01-4235-ADEE-5D507996EDFC}"/>
              </a:ext>
            </a:extLst>
          </p:cNvPr>
          <p:cNvSpPr>
            <a:spLocks noChangeArrowheads="1"/>
          </p:cNvSpPr>
          <p:nvPr/>
        </p:nvSpPr>
        <p:spPr bwMode="auto">
          <a:xfrm>
            <a:off x="2180023" y="3586871"/>
            <a:ext cx="6369160" cy="680330"/>
          </a:xfrm>
          <a:prstGeom prst="rect">
            <a:avLst/>
          </a:prstGeom>
          <a:noFill/>
          <a:ln w="9525"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9" name="矩形 1">
            <a:extLst>
              <a:ext uri="{FF2B5EF4-FFF2-40B4-BE49-F238E27FC236}">
                <a16:creationId xmlns:a16="http://schemas.microsoft.com/office/drawing/2014/main" id="{33D714CC-6A21-4DAF-976F-65069A5346B9}"/>
              </a:ext>
            </a:extLst>
          </p:cNvPr>
          <p:cNvSpPr>
            <a:spLocks noChangeArrowheads="1"/>
          </p:cNvSpPr>
          <p:nvPr/>
        </p:nvSpPr>
        <p:spPr bwMode="auto">
          <a:xfrm>
            <a:off x="3275826" y="4646105"/>
            <a:ext cx="5387613" cy="561046"/>
          </a:xfrm>
          <a:prstGeom prst="rect">
            <a:avLst/>
          </a:prstGeom>
          <a:noFill/>
          <a:ln w="9525"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0" name="Isosceles Triangle 79">
            <a:extLst>
              <a:ext uri="{FF2B5EF4-FFF2-40B4-BE49-F238E27FC236}">
                <a16:creationId xmlns:a16="http://schemas.microsoft.com/office/drawing/2014/main" id="{0A69D608-E950-4E5E-810C-67EE93BDA12D}"/>
              </a:ext>
            </a:extLst>
          </p:cNvPr>
          <p:cNvSpPr/>
          <p:nvPr/>
        </p:nvSpPr>
        <p:spPr bwMode="auto">
          <a:xfrm>
            <a:off x="4947943" y="3928493"/>
            <a:ext cx="123400" cy="200049"/>
          </a:xfrm>
          <a:prstGeom prst="triangle">
            <a:avLst/>
          </a:prstGeom>
          <a:solidFill>
            <a:srgbClr val="FF33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72862224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Group 100">
            <a:extLst>
              <a:ext uri="{FF2B5EF4-FFF2-40B4-BE49-F238E27FC236}">
                <a16:creationId xmlns:a16="http://schemas.microsoft.com/office/drawing/2014/main" id="{94234EC6-12FD-4EF0-BE28-224449784697}"/>
              </a:ext>
            </a:extLst>
          </p:cNvPr>
          <p:cNvGrpSpPr/>
          <p:nvPr/>
        </p:nvGrpSpPr>
        <p:grpSpPr>
          <a:xfrm>
            <a:off x="293688" y="1435309"/>
            <a:ext cx="8318500" cy="4858391"/>
            <a:chOff x="293688" y="1435310"/>
            <a:chExt cx="8318500" cy="3205162"/>
          </a:xfrm>
        </p:grpSpPr>
        <p:cxnSp>
          <p:nvCxnSpPr>
            <p:cNvPr id="125" name="Straight Connector 114">
              <a:extLst>
                <a:ext uri="{FF2B5EF4-FFF2-40B4-BE49-F238E27FC236}">
                  <a16:creationId xmlns:a16="http://schemas.microsoft.com/office/drawing/2014/main" id="{FCE2413E-0F00-425C-B429-97DE8B25E6CA}"/>
                </a:ext>
              </a:extLst>
            </p:cNvPr>
            <p:cNvCxnSpPr>
              <a:cxnSpLocks noChangeShapeType="1"/>
            </p:cNvCxnSpPr>
            <p:nvPr/>
          </p:nvCxnSpPr>
          <p:spPr bwMode="auto">
            <a:xfrm flipH="1">
              <a:off x="7466013" y="1508335"/>
              <a:ext cx="25400" cy="3132137"/>
            </a:xfrm>
            <a:prstGeom prst="line">
              <a:avLst/>
            </a:prstGeom>
            <a:noFill/>
            <a:ln w="28575" algn="ctr">
              <a:solidFill>
                <a:schemeClr val="accent4">
                  <a:lumMod val="40000"/>
                  <a:lumOff val="60000"/>
                </a:schemeClr>
              </a:solidFill>
              <a:round/>
              <a:headEnd/>
              <a:tailEnd/>
            </a:ln>
          </p:spPr>
        </p:cxnSp>
        <p:cxnSp>
          <p:nvCxnSpPr>
            <p:cNvPr id="126" name="Straight Connector 114">
              <a:extLst>
                <a:ext uri="{FF2B5EF4-FFF2-40B4-BE49-F238E27FC236}">
                  <a16:creationId xmlns:a16="http://schemas.microsoft.com/office/drawing/2014/main" id="{17705E43-6A42-4668-8B8E-C5A61A58329E}"/>
                </a:ext>
              </a:extLst>
            </p:cNvPr>
            <p:cNvCxnSpPr>
              <a:cxnSpLocks noChangeShapeType="1"/>
            </p:cNvCxnSpPr>
            <p:nvPr/>
          </p:nvCxnSpPr>
          <p:spPr bwMode="auto">
            <a:xfrm flipH="1">
              <a:off x="4767263" y="1468647"/>
              <a:ext cx="4762" cy="3133725"/>
            </a:xfrm>
            <a:prstGeom prst="line">
              <a:avLst/>
            </a:prstGeom>
            <a:noFill/>
            <a:ln w="28575" algn="ctr">
              <a:solidFill>
                <a:schemeClr val="accent4">
                  <a:lumMod val="40000"/>
                  <a:lumOff val="60000"/>
                </a:schemeClr>
              </a:solidFill>
              <a:round/>
              <a:headEnd/>
              <a:tailEnd/>
            </a:ln>
          </p:spPr>
        </p:cxnSp>
        <p:cxnSp>
          <p:nvCxnSpPr>
            <p:cNvPr id="127" name="Straight Connector 114">
              <a:extLst>
                <a:ext uri="{FF2B5EF4-FFF2-40B4-BE49-F238E27FC236}">
                  <a16:creationId xmlns:a16="http://schemas.microsoft.com/office/drawing/2014/main" id="{E0D52600-A8D0-4000-B0F1-AA4781C308A3}"/>
                </a:ext>
              </a:extLst>
            </p:cNvPr>
            <p:cNvCxnSpPr>
              <a:cxnSpLocks noChangeShapeType="1"/>
            </p:cNvCxnSpPr>
            <p:nvPr/>
          </p:nvCxnSpPr>
          <p:spPr bwMode="auto">
            <a:xfrm flipH="1">
              <a:off x="2035175" y="1470235"/>
              <a:ext cx="7938" cy="3132137"/>
            </a:xfrm>
            <a:prstGeom prst="line">
              <a:avLst/>
            </a:prstGeom>
            <a:noFill/>
            <a:ln w="28575" algn="ctr">
              <a:solidFill>
                <a:schemeClr val="accent4">
                  <a:lumMod val="40000"/>
                  <a:lumOff val="60000"/>
                </a:schemeClr>
              </a:solidFill>
              <a:round/>
              <a:headEnd/>
              <a:tailEnd/>
            </a:ln>
          </p:spPr>
        </p:cxnSp>
        <p:cxnSp>
          <p:nvCxnSpPr>
            <p:cNvPr id="129" name="Straight Connector 115">
              <a:extLst>
                <a:ext uri="{FF2B5EF4-FFF2-40B4-BE49-F238E27FC236}">
                  <a16:creationId xmlns:a16="http://schemas.microsoft.com/office/drawing/2014/main" id="{2FA876E7-D4D0-40B1-A1B4-A07CA5818E32}"/>
                </a:ext>
              </a:extLst>
            </p:cNvPr>
            <p:cNvCxnSpPr>
              <a:cxnSpLocks noChangeShapeType="1"/>
            </p:cNvCxnSpPr>
            <p:nvPr/>
          </p:nvCxnSpPr>
          <p:spPr bwMode="auto">
            <a:xfrm>
              <a:off x="2716213" y="1508335"/>
              <a:ext cx="9525" cy="3132137"/>
            </a:xfrm>
            <a:prstGeom prst="line">
              <a:avLst/>
            </a:prstGeom>
            <a:noFill/>
            <a:ln w="9525" algn="ctr">
              <a:solidFill>
                <a:schemeClr val="accent4">
                  <a:lumMod val="40000"/>
                  <a:lumOff val="60000"/>
                </a:schemeClr>
              </a:solidFill>
              <a:prstDash val="dash"/>
              <a:round/>
              <a:headEnd/>
              <a:tailEnd/>
            </a:ln>
          </p:spPr>
        </p:cxnSp>
        <p:cxnSp>
          <p:nvCxnSpPr>
            <p:cNvPr id="130" name="Straight Connector 114">
              <a:extLst>
                <a:ext uri="{FF2B5EF4-FFF2-40B4-BE49-F238E27FC236}">
                  <a16:creationId xmlns:a16="http://schemas.microsoft.com/office/drawing/2014/main" id="{0070AEB3-1448-4FBB-8FCA-6D9D3016739D}"/>
                </a:ext>
              </a:extLst>
            </p:cNvPr>
            <p:cNvCxnSpPr>
              <a:cxnSpLocks noChangeShapeType="1"/>
            </p:cNvCxnSpPr>
            <p:nvPr/>
          </p:nvCxnSpPr>
          <p:spPr bwMode="auto">
            <a:xfrm>
              <a:off x="293688" y="1532147"/>
              <a:ext cx="0" cy="3108325"/>
            </a:xfrm>
            <a:prstGeom prst="line">
              <a:avLst/>
            </a:prstGeom>
            <a:noFill/>
            <a:ln w="9525" algn="ctr">
              <a:solidFill>
                <a:schemeClr val="accent4">
                  <a:lumMod val="40000"/>
                  <a:lumOff val="60000"/>
                </a:schemeClr>
              </a:solidFill>
              <a:prstDash val="dash"/>
              <a:round/>
              <a:headEnd/>
              <a:tailEnd/>
            </a:ln>
          </p:spPr>
        </p:cxnSp>
        <p:cxnSp>
          <p:nvCxnSpPr>
            <p:cNvPr id="131" name="Straight Connector 114">
              <a:extLst>
                <a:ext uri="{FF2B5EF4-FFF2-40B4-BE49-F238E27FC236}">
                  <a16:creationId xmlns:a16="http://schemas.microsoft.com/office/drawing/2014/main" id="{8CFFCA93-9292-4AA4-9F5F-08AC51EEE3F7}"/>
                </a:ext>
              </a:extLst>
            </p:cNvPr>
            <p:cNvCxnSpPr>
              <a:cxnSpLocks noChangeShapeType="1"/>
            </p:cNvCxnSpPr>
            <p:nvPr/>
          </p:nvCxnSpPr>
          <p:spPr bwMode="auto">
            <a:xfrm>
              <a:off x="1425575" y="1508335"/>
              <a:ext cx="0" cy="3132137"/>
            </a:xfrm>
            <a:prstGeom prst="line">
              <a:avLst/>
            </a:prstGeom>
            <a:noFill/>
            <a:ln w="9525" algn="ctr">
              <a:solidFill>
                <a:schemeClr val="accent4">
                  <a:lumMod val="40000"/>
                  <a:lumOff val="60000"/>
                </a:schemeClr>
              </a:solidFill>
              <a:prstDash val="dash"/>
              <a:round/>
              <a:headEnd/>
              <a:tailEnd/>
            </a:ln>
          </p:spPr>
        </p:cxnSp>
        <p:cxnSp>
          <p:nvCxnSpPr>
            <p:cNvPr id="132" name="Straight Connector 114">
              <a:extLst>
                <a:ext uri="{FF2B5EF4-FFF2-40B4-BE49-F238E27FC236}">
                  <a16:creationId xmlns:a16="http://schemas.microsoft.com/office/drawing/2014/main" id="{B0E4F53C-EECD-442D-A35D-9A5AEB9658B5}"/>
                </a:ext>
              </a:extLst>
            </p:cNvPr>
            <p:cNvCxnSpPr>
              <a:cxnSpLocks noChangeShapeType="1"/>
            </p:cNvCxnSpPr>
            <p:nvPr/>
          </p:nvCxnSpPr>
          <p:spPr bwMode="auto">
            <a:xfrm flipH="1">
              <a:off x="8037513" y="1508335"/>
              <a:ext cx="31750" cy="3094037"/>
            </a:xfrm>
            <a:prstGeom prst="line">
              <a:avLst/>
            </a:prstGeom>
            <a:noFill/>
            <a:ln w="9525" algn="ctr">
              <a:solidFill>
                <a:schemeClr val="accent4">
                  <a:lumMod val="40000"/>
                  <a:lumOff val="60000"/>
                </a:schemeClr>
              </a:solidFill>
              <a:prstDash val="dash"/>
              <a:round/>
              <a:headEnd/>
              <a:tailEnd/>
            </a:ln>
          </p:spPr>
        </p:cxnSp>
        <p:cxnSp>
          <p:nvCxnSpPr>
            <p:cNvPr id="133" name="Straight Connector 114">
              <a:extLst>
                <a:ext uri="{FF2B5EF4-FFF2-40B4-BE49-F238E27FC236}">
                  <a16:creationId xmlns:a16="http://schemas.microsoft.com/office/drawing/2014/main" id="{218BDFCA-F6D8-4746-92DD-C7DB89CA110E}"/>
                </a:ext>
              </a:extLst>
            </p:cNvPr>
            <p:cNvCxnSpPr>
              <a:cxnSpLocks noChangeShapeType="1"/>
            </p:cNvCxnSpPr>
            <p:nvPr/>
          </p:nvCxnSpPr>
          <p:spPr bwMode="auto">
            <a:xfrm>
              <a:off x="6826250" y="1508335"/>
              <a:ext cx="1588" cy="3132137"/>
            </a:xfrm>
            <a:prstGeom prst="line">
              <a:avLst/>
            </a:prstGeom>
            <a:noFill/>
            <a:ln w="9525" algn="ctr">
              <a:solidFill>
                <a:schemeClr val="accent4">
                  <a:lumMod val="40000"/>
                  <a:lumOff val="60000"/>
                </a:schemeClr>
              </a:solidFill>
              <a:prstDash val="dash"/>
              <a:round/>
              <a:headEnd/>
              <a:tailEnd/>
            </a:ln>
          </p:spPr>
        </p:cxnSp>
        <p:cxnSp>
          <p:nvCxnSpPr>
            <p:cNvPr id="134" name="Straight Connector 114">
              <a:extLst>
                <a:ext uri="{FF2B5EF4-FFF2-40B4-BE49-F238E27FC236}">
                  <a16:creationId xmlns:a16="http://schemas.microsoft.com/office/drawing/2014/main" id="{77EB7507-E66A-4820-AF91-07D9AFC4BFD9}"/>
                </a:ext>
              </a:extLst>
            </p:cNvPr>
            <p:cNvCxnSpPr>
              <a:cxnSpLocks noChangeShapeType="1"/>
            </p:cNvCxnSpPr>
            <p:nvPr/>
          </p:nvCxnSpPr>
          <p:spPr bwMode="auto">
            <a:xfrm>
              <a:off x="5434013" y="1468647"/>
              <a:ext cx="0" cy="3171825"/>
            </a:xfrm>
            <a:prstGeom prst="line">
              <a:avLst/>
            </a:prstGeom>
            <a:noFill/>
            <a:ln w="9525" algn="ctr">
              <a:solidFill>
                <a:schemeClr val="accent4">
                  <a:lumMod val="40000"/>
                  <a:lumOff val="60000"/>
                </a:schemeClr>
              </a:solidFill>
              <a:prstDash val="dash"/>
              <a:round/>
              <a:headEnd/>
              <a:tailEnd/>
            </a:ln>
          </p:spPr>
        </p:cxnSp>
        <p:cxnSp>
          <p:nvCxnSpPr>
            <p:cNvPr id="135" name="Straight Connector 114">
              <a:extLst>
                <a:ext uri="{FF2B5EF4-FFF2-40B4-BE49-F238E27FC236}">
                  <a16:creationId xmlns:a16="http://schemas.microsoft.com/office/drawing/2014/main" id="{A8DA9D0D-AFD4-43AB-9600-380A170010B8}"/>
                </a:ext>
              </a:extLst>
            </p:cNvPr>
            <p:cNvCxnSpPr>
              <a:cxnSpLocks noChangeShapeType="1"/>
            </p:cNvCxnSpPr>
            <p:nvPr/>
          </p:nvCxnSpPr>
          <p:spPr bwMode="auto">
            <a:xfrm>
              <a:off x="6130925" y="1508335"/>
              <a:ext cx="0" cy="3132137"/>
            </a:xfrm>
            <a:prstGeom prst="line">
              <a:avLst/>
            </a:prstGeom>
            <a:noFill/>
            <a:ln w="9525" algn="ctr">
              <a:solidFill>
                <a:schemeClr val="accent4">
                  <a:lumMod val="40000"/>
                  <a:lumOff val="60000"/>
                </a:schemeClr>
              </a:solidFill>
              <a:prstDash val="dash"/>
              <a:round/>
              <a:headEnd/>
              <a:tailEnd/>
            </a:ln>
          </p:spPr>
        </p:cxnSp>
        <p:cxnSp>
          <p:nvCxnSpPr>
            <p:cNvPr id="136" name="Straight Connector 114">
              <a:extLst>
                <a:ext uri="{FF2B5EF4-FFF2-40B4-BE49-F238E27FC236}">
                  <a16:creationId xmlns:a16="http://schemas.microsoft.com/office/drawing/2014/main" id="{F6D76FEF-F0C1-4795-951D-0FCC692796F8}"/>
                </a:ext>
              </a:extLst>
            </p:cNvPr>
            <p:cNvCxnSpPr>
              <a:cxnSpLocks noChangeShapeType="1"/>
            </p:cNvCxnSpPr>
            <p:nvPr/>
          </p:nvCxnSpPr>
          <p:spPr bwMode="auto">
            <a:xfrm flipH="1">
              <a:off x="4173538" y="1508335"/>
              <a:ext cx="3175" cy="3132137"/>
            </a:xfrm>
            <a:prstGeom prst="line">
              <a:avLst/>
            </a:prstGeom>
            <a:noFill/>
            <a:ln w="9525" algn="ctr">
              <a:solidFill>
                <a:schemeClr val="accent4">
                  <a:lumMod val="40000"/>
                  <a:lumOff val="60000"/>
                </a:schemeClr>
              </a:solidFill>
              <a:prstDash val="dash"/>
              <a:round/>
              <a:headEnd/>
              <a:tailEnd/>
            </a:ln>
          </p:spPr>
        </p:cxnSp>
        <p:cxnSp>
          <p:nvCxnSpPr>
            <p:cNvPr id="137" name="Straight Connector 114">
              <a:extLst>
                <a:ext uri="{FF2B5EF4-FFF2-40B4-BE49-F238E27FC236}">
                  <a16:creationId xmlns:a16="http://schemas.microsoft.com/office/drawing/2014/main" id="{C03B3875-0B4E-4CCF-99B8-5ABD358ED340}"/>
                </a:ext>
              </a:extLst>
            </p:cNvPr>
            <p:cNvCxnSpPr>
              <a:cxnSpLocks noChangeShapeType="1"/>
            </p:cNvCxnSpPr>
            <p:nvPr/>
          </p:nvCxnSpPr>
          <p:spPr bwMode="auto">
            <a:xfrm flipH="1">
              <a:off x="3395663" y="1508335"/>
              <a:ext cx="15875" cy="3132137"/>
            </a:xfrm>
            <a:prstGeom prst="line">
              <a:avLst/>
            </a:prstGeom>
            <a:noFill/>
            <a:ln w="9525" algn="ctr">
              <a:solidFill>
                <a:schemeClr val="accent4">
                  <a:lumMod val="40000"/>
                  <a:lumOff val="60000"/>
                </a:schemeClr>
              </a:solidFill>
              <a:prstDash val="dash"/>
              <a:round/>
              <a:headEnd/>
              <a:tailEnd/>
            </a:ln>
          </p:spPr>
        </p:cxnSp>
        <p:cxnSp>
          <p:nvCxnSpPr>
            <p:cNvPr id="138" name="Straight Connector 114">
              <a:extLst>
                <a:ext uri="{FF2B5EF4-FFF2-40B4-BE49-F238E27FC236}">
                  <a16:creationId xmlns:a16="http://schemas.microsoft.com/office/drawing/2014/main" id="{79D6899E-84B7-43EB-ACFC-54C996BF5E56}"/>
                </a:ext>
              </a:extLst>
            </p:cNvPr>
            <p:cNvCxnSpPr>
              <a:cxnSpLocks noChangeShapeType="1"/>
            </p:cNvCxnSpPr>
            <p:nvPr/>
          </p:nvCxnSpPr>
          <p:spPr bwMode="auto">
            <a:xfrm>
              <a:off x="8602663" y="1511510"/>
              <a:ext cx="9525" cy="3128962"/>
            </a:xfrm>
            <a:prstGeom prst="line">
              <a:avLst/>
            </a:prstGeom>
            <a:noFill/>
            <a:ln w="9525" algn="ctr">
              <a:solidFill>
                <a:schemeClr val="accent4">
                  <a:lumMod val="40000"/>
                  <a:lumOff val="60000"/>
                </a:schemeClr>
              </a:solidFill>
              <a:prstDash val="dash"/>
              <a:round/>
              <a:headEnd/>
              <a:tailEnd/>
            </a:ln>
          </p:spPr>
        </p:cxnSp>
        <p:cxnSp>
          <p:nvCxnSpPr>
            <p:cNvPr id="188" name="Straight Connector 114">
              <a:extLst>
                <a:ext uri="{FF2B5EF4-FFF2-40B4-BE49-F238E27FC236}">
                  <a16:creationId xmlns:a16="http://schemas.microsoft.com/office/drawing/2014/main" id="{0ABCDD68-8151-4592-B780-9216EFA45759}"/>
                </a:ext>
              </a:extLst>
            </p:cNvPr>
            <p:cNvCxnSpPr>
              <a:cxnSpLocks noChangeShapeType="1"/>
            </p:cNvCxnSpPr>
            <p:nvPr/>
          </p:nvCxnSpPr>
          <p:spPr bwMode="auto">
            <a:xfrm>
              <a:off x="871538" y="1435310"/>
              <a:ext cx="12700" cy="3205162"/>
            </a:xfrm>
            <a:prstGeom prst="line">
              <a:avLst/>
            </a:prstGeom>
            <a:noFill/>
            <a:ln w="9525" algn="ctr">
              <a:solidFill>
                <a:schemeClr val="accent3"/>
              </a:solidFill>
              <a:prstDash val="dash"/>
              <a:round/>
              <a:headEnd/>
              <a:tailEnd/>
            </a:ln>
          </p:spPr>
        </p:cxnSp>
      </p:grpSp>
      <p:pic>
        <p:nvPicPr>
          <p:cNvPr id="50" name="Picture 9222" descr="A picture containing text, clipart&#10;&#10;Description automatically generated">
            <a:extLst>
              <a:ext uri="{FF2B5EF4-FFF2-40B4-BE49-F238E27FC236}">
                <a16:creationId xmlns:a16="http://schemas.microsoft.com/office/drawing/2014/main" id="{080DADBB-96ED-4E5E-92DB-2630E66925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7249" y="35804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itle 1">
            <a:extLst>
              <a:ext uri="{FF2B5EF4-FFF2-40B4-BE49-F238E27FC236}">
                <a16:creationId xmlns:a16="http://schemas.microsoft.com/office/drawing/2014/main" id="{87A5B7A8-21D1-43AF-9CF3-F57729F0539D}"/>
              </a:ext>
            </a:extLst>
          </p:cNvPr>
          <p:cNvSpPr txBox="1">
            <a:spLocks/>
          </p:cNvSpPr>
          <p:nvPr/>
        </p:nvSpPr>
        <p:spPr bwMode="auto">
          <a:xfrm>
            <a:off x="182824" y="180884"/>
            <a:ext cx="850632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OAM (considering of sync with SA1/SA2/SA6/RAN/CT) (for SA5 internal use)</a:t>
            </a:r>
            <a:endParaRPr lang="en-US" sz="2400" dirty="0"/>
          </a:p>
        </p:txBody>
      </p:sp>
      <p:sp>
        <p:nvSpPr>
          <p:cNvPr id="85" name="TextBox 84">
            <a:extLst>
              <a:ext uri="{FF2B5EF4-FFF2-40B4-BE49-F238E27FC236}">
                <a16:creationId xmlns:a16="http://schemas.microsoft.com/office/drawing/2014/main" id="{C1752441-777B-4187-99C7-BDC88CC65DF4}"/>
              </a:ext>
            </a:extLst>
          </p:cNvPr>
          <p:cNvSpPr txBox="1"/>
          <p:nvPr/>
        </p:nvSpPr>
        <p:spPr>
          <a:xfrm>
            <a:off x="8375893" y="1505159"/>
            <a:ext cx="3684302" cy="5149102"/>
          </a:xfrm>
          <a:prstGeom prst="rect">
            <a:avLst/>
          </a:prstGeom>
          <a:solidFill>
            <a:schemeClr val="bg1"/>
          </a:solidFill>
          <a:ln>
            <a:solidFill>
              <a:schemeClr val="tx1"/>
            </a:solidFill>
          </a:ln>
        </p:spPr>
        <p:txBody>
          <a:bodyPr wrap="square" rtlCol="0">
            <a:spAutoFit/>
          </a:bodyPr>
          <a:lstStyle/>
          <a:p>
            <a:pPr marL="341313" indent="-341313">
              <a:spcBef>
                <a:spcPct val="20000"/>
              </a:spcBef>
              <a:buBlip>
                <a:blip r:embed="rId3"/>
              </a:buBlip>
              <a:defRPr/>
            </a:pPr>
            <a:r>
              <a:rPr lang="en-US" altLang="zh-CN" sz="1400" b="1" dirty="0">
                <a:latin typeface="+mn-lt"/>
                <a:cs typeface="+mn-cs"/>
              </a:rPr>
              <a:t>Categorization of SA5 OAM work area:</a:t>
            </a:r>
          </a:p>
          <a:p>
            <a:pPr marL="341313" indent="-341313">
              <a:spcBef>
                <a:spcPct val="20000"/>
              </a:spcBef>
              <a:buBlip>
                <a:blip r:embed="rId4"/>
              </a:buBlip>
              <a:defRPr/>
            </a:pPr>
            <a:r>
              <a:rPr lang="en-US" altLang="zh-CN" sz="1100" kern="0" dirty="0">
                <a:latin typeface="+mn-lt"/>
                <a:ea typeface="MS PGothic" panose="020B0600070205080204" pitchFamily="34" charset="-128"/>
              </a:rPr>
              <a:t>Standalone OAM</a:t>
            </a:r>
          </a:p>
          <a:p>
            <a:pPr marL="341313" indent="-341313">
              <a:spcBef>
                <a:spcPct val="20000"/>
              </a:spcBef>
              <a:buBlip>
                <a:blip r:embed="rId4"/>
              </a:buBlip>
              <a:defRPr/>
            </a:pPr>
            <a:r>
              <a:rPr lang="en-US" altLang="zh-CN" sz="1100" kern="0" dirty="0">
                <a:latin typeface="+mn-lt"/>
                <a:ea typeface="MS PGothic" panose="020B0600070205080204" pitchFamily="34" charset="-128"/>
              </a:rPr>
              <a:t>SA1 related OAM</a:t>
            </a:r>
          </a:p>
          <a:p>
            <a:pPr marL="341313" indent="-341313">
              <a:spcBef>
                <a:spcPct val="20000"/>
              </a:spcBef>
              <a:buBlip>
                <a:blip r:embed="rId4"/>
              </a:buBlip>
              <a:defRPr/>
            </a:pPr>
            <a:r>
              <a:rPr lang="en-US" altLang="zh-CN" sz="1100" kern="0" dirty="0">
                <a:latin typeface="+mn-lt"/>
                <a:ea typeface="MS PGothic" panose="020B0600070205080204" pitchFamily="34" charset="-128"/>
              </a:rPr>
              <a:t>SA2/6 related OAM </a:t>
            </a:r>
          </a:p>
          <a:p>
            <a:pPr marL="341313" indent="-341313">
              <a:spcBef>
                <a:spcPct val="20000"/>
              </a:spcBef>
              <a:buBlip>
                <a:blip r:embed="rId4"/>
              </a:buBlip>
              <a:defRPr/>
            </a:pPr>
            <a:r>
              <a:rPr lang="en-US" altLang="zh-CN" sz="1100" kern="0" dirty="0">
                <a:latin typeface="+mn-lt"/>
                <a:ea typeface="MS PGothic" panose="020B0600070205080204" pitchFamily="34" charset="-128"/>
              </a:rPr>
              <a:t>RAN/CT related OAM</a:t>
            </a:r>
          </a:p>
          <a:p>
            <a:pPr marL="341313" indent="-341313">
              <a:spcBef>
                <a:spcPct val="20000"/>
              </a:spcBef>
              <a:buBlip>
                <a:blip r:embed="rId3"/>
              </a:buBlip>
              <a:defRPr/>
            </a:pPr>
            <a:r>
              <a:rPr lang="en-US" altLang="zh-CN" sz="1400" b="1" dirty="0">
                <a:latin typeface="+mn-lt"/>
                <a:cs typeface="+mn-cs"/>
              </a:rPr>
              <a:t>Key sync periods and potential sync consideration:</a:t>
            </a:r>
          </a:p>
          <a:p>
            <a:r>
              <a:rPr lang="zh-CN" altLang="en-US" sz="1100" b="1" dirty="0">
                <a:solidFill>
                  <a:srgbClr val="0000FF"/>
                </a:solidFill>
                <a:latin typeface="+mn-lt"/>
                <a:ea typeface="Microsoft YaHei" panose="020B0503020204020204" pitchFamily="34" charset="-122"/>
              </a:rPr>
              <a:t>①  </a:t>
            </a:r>
            <a:r>
              <a:rPr lang="en-US" altLang="zh-CN" sz="1100" b="1" dirty="0">
                <a:solidFill>
                  <a:srgbClr val="0000FF"/>
                </a:solidFill>
                <a:latin typeface="+mn-lt"/>
                <a:ea typeface="Microsoft YaHei" panose="020B0503020204020204" pitchFamily="34" charset="-122"/>
              </a:rPr>
              <a:t>Jun.2023 (SA5#150)</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~Dec.2023 (SA5#152/</a:t>
            </a:r>
            <a:r>
              <a:rPr lang="en-US" altLang="zh-CN" sz="1100" b="1" dirty="0">
                <a:solidFill>
                  <a:srgbClr val="0000FF"/>
                </a:solidFill>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TSG#102)</a:t>
            </a:r>
            <a:r>
              <a:rPr lang="zh-CN" altLang="en-US" sz="1100" b="1"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coordination with SA1 on management requirements using </a:t>
            </a:r>
            <a:r>
              <a:rPr lang="en-US" altLang="zh-CN" sz="1100" b="1" dirty="0">
                <a:solidFill>
                  <a:srgbClr val="FF0000"/>
                </a:solidFill>
                <a:latin typeface="+mn-lt"/>
                <a:ea typeface="Microsoft YaHei" panose="020B0503020204020204" pitchFamily="34" charset="-122"/>
              </a:rPr>
              <a:t>DP</a:t>
            </a:r>
          </a:p>
          <a:p>
            <a:r>
              <a:rPr lang="zh-CN" altLang="en-US" sz="1100" b="1" dirty="0">
                <a:solidFill>
                  <a:srgbClr val="0000FF"/>
                </a:solidFill>
                <a:ea typeface="Microsoft YaHei" panose="020B0503020204020204" pitchFamily="34" charset="-122"/>
              </a:rPr>
              <a:t>② </a:t>
            </a:r>
            <a:r>
              <a:rPr lang="en-US" altLang="zh-CN" sz="1100" b="1" dirty="0">
                <a:solidFill>
                  <a:srgbClr val="0000FF"/>
                </a:solidFill>
                <a:latin typeface="+mn-lt"/>
                <a:ea typeface="Microsoft YaHei" panose="020B0503020204020204" pitchFamily="34" charset="-122"/>
              </a:rPr>
              <a:t>Oct.2023 (SA5#151) ~Dec.2023 (SA5#152/TSG#102): </a:t>
            </a:r>
            <a:r>
              <a:rPr lang="en-US" altLang="zh-CN" sz="1100" dirty="0">
                <a:latin typeface="+mn-lt"/>
                <a:ea typeface="Microsoft YaHei" panose="020B0503020204020204" pitchFamily="34" charset="-122"/>
              </a:rPr>
              <a:t>First Rel-19 </a:t>
            </a:r>
            <a:r>
              <a:rPr lang="en-US" altLang="zh-CN" sz="1100" b="1" dirty="0">
                <a:solidFill>
                  <a:srgbClr val="FF0000"/>
                </a:solidFill>
                <a:latin typeface="+mn-lt"/>
                <a:ea typeface="Microsoft YaHei" panose="020B0503020204020204" pitchFamily="34" charset="-122"/>
              </a:rPr>
              <a:t>Sis/WIs</a:t>
            </a:r>
            <a:r>
              <a:rPr lang="en-US" altLang="zh-CN" sz="1100" dirty="0">
                <a:latin typeface="+mn-lt"/>
                <a:ea typeface="Microsoft YaHei" panose="020B0503020204020204" pitchFamily="34" charset="-122"/>
              </a:rPr>
              <a:t> discussion time window. First package of Sis/WIs are targeted to be ready in TSG#102.</a:t>
            </a:r>
          </a:p>
          <a:p>
            <a:pPr lvl="0"/>
            <a:r>
              <a:rPr lang="zh-CN" altLang="en-US" sz="1100" b="1" dirty="0">
                <a:solidFill>
                  <a:srgbClr val="0000FF"/>
                </a:solidFill>
                <a:ea typeface="Microsoft YaHei" panose="020B0503020204020204" pitchFamily="34" charset="-122"/>
              </a:rPr>
              <a:t>③</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Jan.2024 (SA5#153) ~Sep,2025 (TSG#109): Rel-19 work time window. </a:t>
            </a:r>
          </a:p>
          <a:p>
            <a:pPr marL="171450" lvl="0" indent="-171450">
              <a:buFont typeface="Wingdings" panose="05000000000000000000" pitchFamily="2" charset="2"/>
              <a:buChar char="Ø"/>
            </a:pPr>
            <a:r>
              <a:rPr lang="en-US" altLang="zh-CN" sz="1100" dirty="0">
                <a:latin typeface="+mn-lt"/>
                <a:ea typeface="Microsoft YaHei" panose="020B0503020204020204" pitchFamily="34" charset="-122"/>
              </a:rPr>
              <a:t>SA2/SA6/CT related stage2 should be ready in TSG#106, to be able to sync with SA2/SA6/CT discussion.</a:t>
            </a:r>
          </a:p>
          <a:p>
            <a:pPr marL="171450" lvl="0" indent="-171450">
              <a:buFont typeface="Wingdings" panose="05000000000000000000" pitchFamily="2" charset="2"/>
              <a:buChar char="Ø"/>
            </a:pPr>
            <a:r>
              <a:rPr lang="en-US" altLang="zh-CN" sz="1100" dirty="0">
                <a:latin typeface="+mn-lt"/>
                <a:ea typeface="Microsoft YaHei" panose="020B0503020204020204" pitchFamily="34" charset="-122"/>
              </a:rPr>
              <a:t>Standalone OAM/RAN related stage2 should be ready in TSG#108, to be able to sync with RAN discussion.</a:t>
            </a:r>
          </a:p>
          <a:p>
            <a:pPr lvl="0"/>
            <a:r>
              <a:rPr lang="zh-CN" altLang="en-US" sz="1100" b="1" dirty="0">
                <a:solidFill>
                  <a:srgbClr val="0000FF"/>
                </a:solidFill>
                <a:ea typeface="Microsoft YaHei" panose="020B0503020204020204" pitchFamily="34" charset="-122"/>
              </a:rPr>
              <a:t>④ </a:t>
            </a:r>
            <a:r>
              <a:rPr lang="en-US" altLang="zh-CN" sz="1100" b="1" dirty="0">
                <a:solidFill>
                  <a:srgbClr val="0000FF"/>
                </a:solidFill>
                <a:latin typeface="+mn-lt"/>
                <a:ea typeface="Microsoft YaHei" panose="020B0503020204020204" pitchFamily="34" charset="-122"/>
              </a:rPr>
              <a:t>Jun (SA5#155)~Sep. 2024 (SA5#156/TSG#105)</a:t>
            </a:r>
            <a:r>
              <a:rPr lang="en-US" altLang="zh-CN" sz="1100" dirty="0">
                <a:solidFill>
                  <a:srgbClr val="0000FF"/>
                </a:solidFill>
                <a:latin typeface="+mn-lt"/>
                <a:ea typeface="Microsoft YaHei" panose="020B0503020204020204" pitchFamily="34" charset="-122"/>
              </a:rPr>
              <a:t>: </a:t>
            </a:r>
            <a:r>
              <a:rPr lang="en-US" altLang="zh-CN" sz="1100" dirty="0">
                <a:solidFill>
                  <a:prstClr val="black"/>
                </a:solidFill>
                <a:latin typeface="Calibri"/>
                <a:ea typeface="Microsoft YaHei" panose="020B0503020204020204" pitchFamily="34" charset="-122"/>
              </a:rPr>
              <a:t>Placeholder time window for new WI/SI (only if there are TU left).</a:t>
            </a:r>
          </a:p>
          <a:p>
            <a:r>
              <a:rPr lang="zh-CN" altLang="en-US" sz="1100" b="1" dirty="0">
                <a:solidFill>
                  <a:srgbClr val="0000FF"/>
                </a:solidFill>
                <a:ea typeface="Microsoft YaHei" panose="020B0503020204020204" pitchFamily="34" charset="-122"/>
              </a:rPr>
              <a:t>⑤ </a:t>
            </a:r>
            <a:r>
              <a:rPr lang="en-US" altLang="zh-CN" sz="1100" b="1" dirty="0">
                <a:solidFill>
                  <a:srgbClr val="0000FF"/>
                </a:solidFill>
                <a:latin typeface="+mn-lt"/>
                <a:ea typeface="Microsoft YaHei" panose="020B0503020204020204" pitchFamily="34" charset="-122"/>
              </a:rPr>
              <a:t>Jun (SA5#150) ~Dec.2023 (SA5#152/ TSG#102) </a:t>
            </a:r>
            <a:r>
              <a:rPr lang="en-US" altLang="zh-CN" sz="1100" dirty="0">
                <a:latin typeface="+mn-lt"/>
                <a:ea typeface="Microsoft YaHei" panose="020B0503020204020204" pitchFamily="34" charset="-122"/>
              </a:rPr>
              <a:t>potential sync time window with SA1(6 months).</a:t>
            </a:r>
            <a:endParaRPr lang="en-US" altLang="zh-CN" sz="1100" b="1" dirty="0">
              <a:solidFill>
                <a:srgbClr val="0000FF"/>
              </a:solidFill>
              <a:latin typeface="+mn-lt"/>
              <a:ea typeface="Microsoft YaHei" panose="020B0503020204020204" pitchFamily="34" charset="-122"/>
            </a:endParaRPr>
          </a:p>
          <a:p>
            <a:r>
              <a:rPr lang="zh-CN" altLang="en-US" sz="1100" b="1" dirty="0">
                <a:solidFill>
                  <a:srgbClr val="0000FF"/>
                </a:solidFill>
                <a:ea typeface="Microsoft YaHei" panose="020B0503020204020204" pitchFamily="34" charset="-122"/>
              </a:rPr>
              <a:t>⑥ </a:t>
            </a:r>
            <a:r>
              <a:rPr lang="en-US" altLang="zh-CN" sz="1100" b="1" dirty="0">
                <a:solidFill>
                  <a:srgbClr val="0000FF"/>
                </a:solidFill>
                <a:latin typeface="+mn-lt"/>
                <a:ea typeface="Microsoft YaHei" panose="020B0503020204020204" pitchFamily="34" charset="-122"/>
              </a:rPr>
              <a:t>Apr (SA5#154)~Dec,2024 (SA5#158):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a:t>
            </a:r>
            <a:r>
              <a:rPr lang="en-US" altLang="zh-CN" sz="1100" dirty="0">
                <a:solidFill>
                  <a:prstClr val="black"/>
                </a:solidFill>
                <a:latin typeface="Calibri"/>
                <a:ea typeface="Microsoft YaHei" panose="020B0503020204020204" pitchFamily="34" charset="-122"/>
              </a:rPr>
              <a:t>time window </a:t>
            </a:r>
            <a:r>
              <a:rPr lang="en-US" altLang="zh-CN" sz="1100" dirty="0">
                <a:latin typeface="+mn-lt"/>
                <a:ea typeface="Microsoft YaHei" panose="020B0503020204020204" pitchFamily="34" charset="-122"/>
              </a:rPr>
              <a:t>with SA2/SA6(9 months).</a:t>
            </a:r>
          </a:p>
          <a:p>
            <a:r>
              <a:rPr lang="zh-CN" altLang="en-US" sz="1100" b="1" dirty="0">
                <a:solidFill>
                  <a:srgbClr val="0000FF"/>
                </a:solidFill>
                <a:ea typeface="Microsoft YaHei" panose="020B0503020204020204" pitchFamily="34" charset="-122"/>
              </a:rPr>
              <a:t>⑦</a:t>
            </a:r>
            <a:r>
              <a:rPr lang="en-US" altLang="zh-CN" sz="1100" b="1" dirty="0">
                <a:solidFill>
                  <a:srgbClr val="0000FF"/>
                </a:solidFill>
                <a:latin typeface="+mn-lt"/>
                <a:ea typeface="Microsoft YaHei" panose="020B0503020204020204" pitchFamily="34" charset="-122"/>
              </a:rPr>
              <a:t>Oct,2024(SA5#157)~Sep,2025 (TSG#109):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time window with RAN/CT (12 months).</a:t>
            </a:r>
            <a:endParaRPr lang="zh-CN" altLang="en-US" sz="1100" dirty="0">
              <a:latin typeface="+mn-lt"/>
            </a:endParaRPr>
          </a:p>
        </p:txBody>
      </p:sp>
      <p:cxnSp>
        <p:nvCxnSpPr>
          <p:cNvPr id="106" name="Straight Connector 105">
            <a:extLst>
              <a:ext uri="{FF2B5EF4-FFF2-40B4-BE49-F238E27FC236}">
                <a16:creationId xmlns:a16="http://schemas.microsoft.com/office/drawing/2014/main" id="{383E9B61-E521-468D-ADC5-8797DD4F2186}"/>
              </a:ext>
            </a:extLst>
          </p:cNvPr>
          <p:cNvCxnSpPr>
            <a:cxnSpLocks/>
          </p:cNvCxnSpPr>
          <p:nvPr/>
        </p:nvCxnSpPr>
        <p:spPr bwMode="auto">
          <a:xfrm>
            <a:off x="7548563" y="770147"/>
            <a:ext cx="151765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0" name="Straight Connector 119">
            <a:extLst>
              <a:ext uri="{FF2B5EF4-FFF2-40B4-BE49-F238E27FC236}">
                <a16:creationId xmlns:a16="http://schemas.microsoft.com/office/drawing/2014/main" id="{296656D4-1723-4153-829C-440EB7C8023D}"/>
              </a:ext>
            </a:extLst>
          </p:cNvPr>
          <p:cNvCxnSpPr>
            <a:cxnSpLocks/>
          </p:cNvCxnSpPr>
          <p:nvPr/>
        </p:nvCxnSpPr>
        <p:spPr bwMode="auto">
          <a:xfrm>
            <a:off x="4857750" y="770147"/>
            <a:ext cx="25273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1" name="Straight Connector 120">
            <a:extLst>
              <a:ext uri="{FF2B5EF4-FFF2-40B4-BE49-F238E27FC236}">
                <a16:creationId xmlns:a16="http://schemas.microsoft.com/office/drawing/2014/main" id="{7CA6511B-44F0-450E-808A-EFCC2A2CD764}"/>
              </a:ext>
            </a:extLst>
          </p:cNvPr>
          <p:cNvCxnSpPr>
            <a:cxnSpLocks/>
          </p:cNvCxnSpPr>
          <p:nvPr/>
        </p:nvCxnSpPr>
        <p:spPr bwMode="auto">
          <a:xfrm>
            <a:off x="2122488" y="770147"/>
            <a:ext cx="25273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2" name="Straight Connector 121">
            <a:extLst>
              <a:ext uri="{FF2B5EF4-FFF2-40B4-BE49-F238E27FC236}">
                <a16:creationId xmlns:a16="http://schemas.microsoft.com/office/drawing/2014/main" id="{DCAFA927-F86A-4E77-94E0-04CF8C3E85BC}"/>
              </a:ext>
            </a:extLst>
          </p:cNvPr>
          <p:cNvCxnSpPr>
            <a:cxnSpLocks/>
          </p:cNvCxnSpPr>
          <p:nvPr/>
        </p:nvCxnSpPr>
        <p:spPr bwMode="auto">
          <a:xfrm>
            <a:off x="220663" y="770147"/>
            <a:ext cx="16764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4" name="Straight Connector 114">
            <a:extLst>
              <a:ext uri="{FF2B5EF4-FFF2-40B4-BE49-F238E27FC236}">
                <a16:creationId xmlns:a16="http://schemas.microsoft.com/office/drawing/2014/main" id="{307B91C1-FE61-4021-998C-EE66C619F34E}"/>
              </a:ext>
            </a:extLst>
          </p:cNvPr>
          <p:cNvCxnSpPr>
            <a:cxnSpLocks noChangeShapeType="1"/>
            <a:endCxn id="180" idx="0"/>
          </p:cNvCxnSpPr>
          <p:nvPr/>
        </p:nvCxnSpPr>
        <p:spPr bwMode="auto">
          <a:xfrm flipH="1">
            <a:off x="1394794" y="1351172"/>
            <a:ext cx="7956" cy="4766612"/>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sp>
        <p:nvSpPr>
          <p:cNvPr id="128" name="TextBox 86">
            <a:extLst>
              <a:ext uri="{FF2B5EF4-FFF2-40B4-BE49-F238E27FC236}">
                <a16:creationId xmlns:a16="http://schemas.microsoft.com/office/drawing/2014/main" id="{A58EF48E-8406-4582-93BE-1CBD91952740}"/>
              </a:ext>
            </a:extLst>
          </p:cNvPr>
          <p:cNvSpPr txBox="1">
            <a:spLocks noChangeArrowheads="1"/>
          </p:cNvSpPr>
          <p:nvPr/>
        </p:nvSpPr>
        <p:spPr bwMode="auto">
          <a:xfrm>
            <a:off x="1287463" y="960647"/>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#101</a:t>
            </a:r>
          </a:p>
        </p:txBody>
      </p:sp>
      <p:sp>
        <p:nvSpPr>
          <p:cNvPr id="139" name="TextBox 1">
            <a:extLst>
              <a:ext uri="{FF2B5EF4-FFF2-40B4-BE49-F238E27FC236}">
                <a16:creationId xmlns:a16="http://schemas.microsoft.com/office/drawing/2014/main" id="{A2CA3D8E-827D-4BF3-A43D-D7AAC4E1E03E}"/>
              </a:ext>
            </a:extLst>
          </p:cNvPr>
          <p:cNvSpPr txBox="1">
            <a:spLocks noChangeArrowheads="1"/>
          </p:cNvSpPr>
          <p:nvPr/>
        </p:nvSpPr>
        <p:spPr bwMode="auto">
          <a:xfrm>
            <a:off x="6754584" y="1492953"/>
            <a:ext cx="1363663" cy="169862"/>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140" name="TextBox 86">
            <a:extLst>
              <a:ext uri="{FF2B5EF4-FFF2-40B4-BE49-F238E27FC236}">
                <a16:creationId xmlns:a16="http://schemas.microsoft.com/office/drawing/2014/main" id="{B7B64777-9365-4961-AF4C-B2E8772EC313}"/>
              </a:ext>
            </a:extLst>
          </p:cNvPr>
          <p:cNvSpPr txBox="1">
            <a:spLocks noChangeArrowheads="1"/>
          </p:cNvSpPr>
          <p:nvPr/>
        </p:nvSpPr>
        <p:spPr bwMode="auto">
          <a:xfrm>
            <a:off x="1879600" y="960647"/>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#102</a:t>
            </a:r>
            <a:endParaRPr lang="en-GB" altLang="en-US" sz="400">
              <a:latin typeface="Montserrat" pitchFamily="50" charset="0"/>
            </a:endParaRPr>
          </a:p>
        </p:txBody>
      </p:sp>
      <p:sp>
        <p:nvSpPr>
          <p:cNvPr id="141" name="TextBox 86">
            <a:extLst>
              <a:ext uri="{FF2B5EF4-FFF2-40B4-BE49-F238E27FC236}">
                <a16:creationId xmlns:a16="http://schemas.microsoft.com/office/drawing/2014/main" id="{93461E06-BBC9-4D7B-83CB-4F0EC79EC3C9}"/>
              </a:ext>
            </a:extLst>
          </p:cNvPr>
          <p:cNvSpPr txBox="1">
            <a:spLocks noChangeArrowheads="1"/>
          </p:cNvSpPr>
          <p:nvPr/>
        </p:nvSpPr>
        <p:spPr bwMode="auto">
          <a:xfrm>
            <a:off x="2560638" y="960647"/>
            <a:ext cx="388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#103</a:t>
            </a:r>
            <a:endParaRPr lang="en-GB" altLang="en-US" sz="400">
              <a:latin typeface="Montserrat" pitchFamily="50" charset="0"/>
            </a:endParaRPr>
          </a:p>
        </p:txBody>
      </p:sp>
      <p:sp>
        <p:nvSpPr>
          <p:cNvPr id="142" name="TextBox 86">
            <a:extLst>
              <a:ext uri="{FF2B5EF4-FFF2-40B4-BE49-F238E27FC236}">
                <a16:creationId xmlns:a16="http://schemas.microsoft.com/office/drawing/2014/main" id="{0F1681A0-1C1D-4597-9815-F98B3A586BD7}"/>
              </a:ext>
            </a:extLst>
          </p:cNvPr>
          <p:cNvSpPr txBox="1">
            <a:spLocks noChangeArrowheads="1"/>
          </p:cNvSpPr>
          <p:nvPr/>
        </p:nvSpPr>
        <p:spPr bwMode="auto">
          <a:xfrm>
            <a:off x="3249613" y="960647"/>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#104</a:t>
            </a:r>
            <a:endParaRPr lang="en-GB" altLang="en-US" sz="400">
              <a:latin typeface="Montserrat" pitchFamily="50" charset="0"/>
            </a:endParaRPr>
          </a:p>
        </p:txBody>
      </p:sp>
      <p:sp>
        <p:nvSpPr>
          <p:cNvPr id="143" name="TextBox 86">
            <a:extLst>
              <a:ext uri="{FF2B5EF4-FFF2-40B4-BE49-F238E27FC236}">
                <a16:creationId xmlns:a16="http://schemas.microsoft.com/office/drawing/2014/main" id="{63FF4AFB-C7DE-40BE-8EC4-B8C96780B37E}"/>
              </a:ext>
            </a:extLst>
          </p:cNvPr>
          <p:cNvSpPr txBox="1">
            <a:spLocks noChangeArrowheads="1"/>
          </p:cNvSpPr>
          <p:nvPr/>
        </p:nvSpPr>
        <p:spPr bwMode="auto">
          <a:xfrm>
            <a:off x="4029075" y="960647"/>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#105</a:t>
            </a:r>
            <a:endParaRPr lang="en-GB" altLang="en-US" sz="400">
              <a:latin typeface="Montserrat" pitchFamily="50" charset="0"/>
            </a:endParaRPr>
          </a:p>
        </p:txBody>
      </p:sp>
      <p:sp>
        <p:nvSpPr>
          <p:cNvPr id="144" name="TextBox 86">
            <a:extLst>
              <a:ext uri="{FF2B5EF4-FFF2-40B4-BE49-F238E27FC236}">
                <a16:creationId xmlns:a16="http://schemas.microsoft.com/office/drawing/2014/main" id="{08DF7E20-660C-4AE0-A6B6-D83E5DB1AF46}"/>
              </a:ext>
            </a:extLst>
          </p:cNvPr>
          <p:cNvSpPr txBox="1">
            <a:spLocks noChangeArrowheads="1"/>
          </p:cNvSpPr>
          <p:nvPr/>
        </p:nvSpPr>
        <p:spPr bwMode="auto">
          <a:xfrm>
            <a:off x="4556125" y="960647"/>
            <a:ext cx="3921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#106</a:t>
            </a:r>
            <a:endParaRPr lang="en-GB" altLang="en-US" sz="400">
              <a:latin typeface="Montserrat" pitchFamily="50" charset="0"/>
            </a:endParaRPr>
          </a:p>
        </p:txBody>
      </p:sp>
      <p:sp>
        <p:nvSpPr>
          <p:cNvPr id="145" name="TextBox 86">
            <a:extLst>
              <a:ext uri="{FF2B5EF4-FFF2-40B4-BE49-F238E27FC236}">
                <a16:creationId xmlns:a16="http://schemas.microsoft.com/office/drawing/2014/main" id="{0E41A5D0-0F07-40E8-8E29-48D9B258D78C}"/>
              </a:ext>
            </a:extLst>
          </p:cNvPr>
          <p:cNvSpPr txBox="1">
            <a:spLocks noChangeArrowheads="1"/>
          </p:cNvSpPr>
          <p:nvPr/>
        </p:nvSpPr>
        <p:spPr bwMode="auto">
          <a:xfrm>
            <a:off x="5243513" y="960647"/>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#107</a:t>
            </a:r>
            <a:endParaRPr lang="en-GB" altLang="en-US" sz="400">
              <a:latin typeface="Montserrat" pitchFamily="50" charset="0"/>
            </a:endParaRPr>
          </a:p>
        </p:txBody>
      </p:sp>
      <p:sp>
        <p:nvSpPr>
          <p:cNvPr id="146" name="TextBox 86">
            <a:extLst>
              <a:ext uri="{FF2B5EF4-FFF2-40B4-BE49-F238E27FC236}">
                <a16:creationId xmlns:a16="http://schemas.microsoft.com/office/drawing/2014/main" id="{837ECFF1-A139-4E62-9289-8471DD2DD8C1}"/>
              </a:ext>
            </a:extLst>
          </p:cNvPr>
          <p:cNvSpPr txBox="1">
            <a:spLocks noChangeArrowheads="1"/>
          </p:cNvSpPr>
          <p:nvPr/>
        </p:nvSpPr>
        <p:spPr bwMode="auto">
          <a:xfrm>
            <a:off x="5932488" y="960647"/>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#108</a:t>
            </a:r>
            <a:endParaRPr lang="en-GB" altLang="en-US" sz="400">
              <a:latin typeface="Montserrat" pitchFamily="50" charset="0"/>
            </a:endParaRPr>
          </a:p>
        </p:txBody>
      </p:sp>
      <p:sp>
        <p:nvSpPr>
          <p:cNvPr id="147" name="TextBox 86">
            <a:extLst>
              <a:ext uri="{FF2B5EF4-FFF2-40B4-BE49-F238E27FC236}">
                <a16:creationId xmlns:a16="http://schemas.microsoft.com/office/drawing/2014/main" id="{C084FDD2-AA2E-44C0-A4EC-91BC70033768}"/>
              </a:ext>
            </a:extLst>
          </p:cNvPr>
          <p:cNvSpPr txBox="1">
            <a:spLocks noChangeArrowheads="1"/>
          </p:cNvSpPr>
          <p:nvPr/>
        </p:nvSpPr>
        <p:spPr bwMode="auto">
          <a:xfrm>
            <a:off x="6662738" y="960647"/>
            <a:ext cx="3937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#109</a:t>
            </a:r>
            <a:endParaRPr lang="en-GB" altLang="en-US" sz="400">
              <a:latin typeface="Montserrat" pitchFamily="50" charset="0"/>
            </a:endParaRPr>
          </a:p>
        </p:txBody>
      </p:sp>
      <p:sp>
        <p:nvSpPr>
          <p:cNvPr id="148" name="TextBox 86">
            <a:extLst>
              <a:ext uri="{FF2B5EF4-FFF2-40B4-BE49-F238E27FC236}">
                <a16:creationId xmlns:a16="http://schemas.microsoft.com/office/drawing/2014/main" id="{8B068C8A-158A-4957-A6AB-015858A65FC8}"/>
              </a:ext>
            </a:extLst>
          </p:cNvPr>
          <p:cNvSpPr txBox="1">
            <a:spLocks noChangeArrowheads="1"/>
          </p:cNvSpPr>
          <p:nvPr/>
        </p:nvSpPr>
        <p:spPr bwMode="auto">
          <a:xfrm>
            <a:off x="7323138" y="960647"/>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#110</a:t>
            </a:r>
            <a:endParaRPr lang="en-GB" altLang="en-US" sz="400">
              <a:latin typeface="Montserrat" pitchFamily="50" charset="0"/>
            </a:endParaRPr>
          </a:p>
        </p:txBody>
      </p:sp>
      <p:sp>
        <p:nvSpPr>
          <p:cNvPr id="149" name="TextBox 86">
            <a:extLst>
              <a:ext uri="{FF2B5EF4-FFF2-40B4-BE49-F238E27FC236}">
                <a16:creationId xmlns:a16="http://schemas.microsoft.com/office/drawing/2014/main" id="{0C789BCA-F87B-4973-9091-4D63A5E5C09A}"/>
              </a:ext>
            </a:extLst>
          </p:cNvPr>
          <p:cNvSpPr txBox="1">
            <a:spLocks noChangeArrowheads="1"/>
          </p:cNvSpPr>
          <p:nvPr/>
        </p:nvSpPr>
        <p:spPr bwMode="auto">
          <a:xfrm>
            <a:off x="7885113" y="960647"/>
            <a:ext cx="3429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#111</a:t>
            </a:r>
            <a:endParaRPr lang="en-GB" altLang="en-US" sz="400">
              <a:latin typeface="Montserrat" pitchFamily="50" charset="0"/>
            </a:endParaRPr>
          </a:p>
        </p:txBody>
      </p:sp>
      <p:sp>
        <p:nvSpPr>
          <p:cNvPr id="150" name="TextBox 86">
            <a:extLst>
              <a:ext uri="{FF2B5EF4-FFF2-40B4-BE49-F238E27FC236}">
                <a16:creationId xmlns:a16="http://schemas.microsoft.com/office/drawing/2014/main" id="{1094A897-B31F-40E6-A3F6-1740799E7369}"/>
              </a:ext>
            </a:extLst>
          </p:cNvPr>
          <p:cNvSpPr txBox="1">
            <a:spLocks noChangeArrowheads="1"/>
          </p:cNvSpPr>
          <p:nvPr/>
        </p:nvSpPr>
        <p:spPr bwMode="auto">
          <a:xfrm>
            <a:off x="8448675" y="960647"/>
            <a:ext cx="3635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#112</a:t>
            </a:r>
            <a:endParaRPr lang="en-GB" altLang="en-US" sz="400">
              <a:latin typeface="Montserrat" pitchFamily="50" charset="0"/>
            </a:endParaRPr>
          </a:p>
        </p:txBody>
      </p:sp>
      <p:sp>
        <p:nvSpPr>
          <p:cNvPr id="151" name="TextBox 86">
            <a:extLst>
              <a:ext uri="{FF2B5EF4-FFF2-40B4-BE49-F238E27FC236}">
                <a16:creationId xmlns:a16="http://schemas.microsoft.com/office/drawing/2014/main" id="{9ADAB854-4A3C-4115-AD2E-4678E37EBE43}"/>
              </a:ext>
            </a:extLst>
          </p:cNvPr>
          <p:cNvSpPr txBox="1">
            <a:spLocks noChangeArrowheads="1"/>
          </p:cNvSpPr>
          <p:nvPr/>
        </p:nvSpPr>
        <p:spPr bwMode="auto">
          <a:xfrm>
            <a:off x="146050" y="960647"/>
            <a:ext cx="3556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#99</a:t>
            </a:r>
            <a:endParaRPr lang="en-GB" altLang="en-US" sz="400">
              <a:latin typeface="Montserrat" pitchFamily="50" charset="0"/>
            </a:endParaRPr>
          </a:p>
        </p:txBody>
      </p:sp>
      <p:sp>
        <p:nvSpPr>
          <p:cNvPr id="152" name="Chevron 60">
            <a:extLst>
              <a:ext uri="{FF2B5EF4-FFF2-40B4-BE49-F238E27FC236}">
                <a16:creationId xmlns:a16="http://schemas.microsoft.com/office/drawing/2014/main" id="{D559991F-EAE9-4901-AE26-3E4D36511FCA}"/>
              </a:ext>
            </a:extLst>
          </p:cNvPr>
          <p:cNvSpPr>
            <a:spLocks noChangeArrowheads="1"/>
          </p:cNvSpPr>
          <p:nvPr/>
        </p:nvSpPr>
        <p:spPr bwMode="auto">
          <a:xfrm>
            <a:off x="1897063" y="1772030"/>
            <a:ext cx="827087" cy="280987"/>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153" name="Chevron 60">
            <a:extLst>
              <a:ext uri="{FF2B5EF4-FFF2-40B4-BE49-F238E27FC236}">
                <a16:creationId xmlns:a16="http://schemas.microsoft.com/office/drawing/2014/main" id="{E83CB3C0-77E7-415D-94E4-30186C72BAAE}"/>
              </a:ext>
            </a:extLst>
          </p:cNvPr>
          <p:cNvSpPr>
            <a:spLocks noChangeArrowheads="1"/>
          </p:cNvSpPr>
          <p:nvPr/>
        </p:nvSpPr>
        <p:spPr bwMode="auto">
          <a:xfrm>
            <a:off x="1087438" y="1772030"/>
            <a:ext cx="96520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54" name="TextBox 153">
            <a:extLst>
              <a:ext uri="{FF2B5EF4-FFF2-40B4-BE49-F238E27FC236}">
                <a16:creationId xmlns:a16="http://schemas.microsoft.com/office/drawing/2014/main" id="{234CD2CA-6609-4F71-8E8C-A6DB812889EB}"/>
              </a:ext>
            </a:extLst>
          </p:cNvPr>
          <p:cNvSpPr txBox="1"/>
          <p:nvPr/>
        </p:nvSpPr>
        <p:spPr>
          <a:xfrm>
            <a:off x="3162300" y="647910"/>
            <a:ext cx="4984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55" name="TextBox 154">
            <a:extLst>
              <a:ext uri="{FF2B5EF4-FFF2-40B4-BE49-F238E27FC236}">
                <a16:creationId xmlns:a16="http://schemas.microsoft.com/office/drawing/2014/main" id="{96B15BFF-B077-4835-B179-377E452DC2A9}"/>
              </a:ext>
            </a:extLst>
          </p:cNvPr>
          <p:cNvSpPr txBox="1"/>
          <p:nvPr/>
        </p:nvSpPr>
        <p:spPr>
          <a:xfrm>
            <a:off x="5865813" y="647910"/>
            <a:ext cx="4857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56" name="TextBox 2">
            <a:extLst>
              <a:ext uri="{FF2B5EF4-FFF2-40B4-BE49-F238E27FC236}">
                <a16:creationId xmlns:a16="http://schemas.microsoft.com/office/drawing/2014/main" id="{AA767007-7CE5-4643-9A22-D6186EFCAAC2}"/>
              </a:ext>
            </a:extLst>
          </p:cNvPr>
          <p:cNvSpPr txBox="1">
            <a:spLocks noChangeArrowheads="1"/>
          </p:cNvSpPr>
          <p:nvPr/>
        </p:nvSpPr>
        <p:spPr bwMode="auto">
          <a:xfrm>
            <a:off x="1289050" y="1114635"/>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Sep.</a:t>
            </a:r>
          </a:p>
        </p:txBody>
      </p:sp>
      <p:sp>
        <p:nvSpPr>
          <p:cNvPr id="157" name="TextBox 59">
            <a:extLst>
              <a:ext uri="{FF2B5EF4-FFF2-40B4-BE49-F238E27FC236}">
                <a16:creationId xmlns:a16="http://schemas.microsoft.com/office/drawing/2014/main" id="{F10F93CC-ABF8-463D-B231-215E65132C3A}"/>
              </a:ext>
            </a:extLst>
          </p:cNvPr>
          <p:cNvSpPr txBox="1">
            <a:spLocks noChangeArrowheads="1"/>
          </p:cNvSpPr>
          <p:nvPr/>
        </p:nvSpPr>
        <p:spPr bwMode="auto">
          <a:xfrm>
            <a:off x="2582863" y="111463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Mar.</a:t>
            </a:r>
          </a:p>
        </p:txBody>
      </p:sp>
      <p:sp>
        <p:nvSpPr>
          <p:cNvPr id="158" name="TextBox 60">
            <a:extLst>
              <a:ext uri="{FF2B5EF4-FFF2-40B4-BE49-F238E27FC236}">
                <a16:creationId xmlns:a16="http://schemas.microsoft.com/office/drawing/2014/main" id="{CC4D2B62-9620-45C7-9179-BA438C7E68B6}"/>
              </a:ext>
            </a:extLst>
          </p:cNvPr>
          <p:cNvSpPr txBox="1">
            <a:spLocks noChangeArrowheads="1"/>
          </p:cNvSpPr>
          <p:nvPr/>
        </p:nvSpPr>
        <p:spPr bwMode="auto">
          <a:xfrm>
            <a:off x="7910513" y="111463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Mar.</a:t>
            </a:r>
          </a:p>
        </p:txBody>
      </p:sp>
      <p:sp>
        <p:nvSpPr>
          <p:cNvPr id="159" name="TextBox 61">
            <a:extLst>
              <a:ext uri="{FF2B5EF4-FFF2-40B4-BE49-F238E27FC236}">
                <a16:creationId xmlns:a16="http://schemas.microsoft.com/office/drawing/2014/main" id="{A8066A21-4A36-48CB-B4CE-D0BF7C62A562}"/>
              </a:ext>
            </a:extLst>
          </p:cNvPr>
          <p:cNvSpPr txBox="1">
            <a:spLocks noChangeArrowheads="1"/>
          </p:cNvSpPr>
          <p:nvPr/>
        </p:nvSpPr>
        <p:spPr bwMode="auto">
          <a:xfrm>
            <a:off x="5248275" y="111463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Mar.</a:t>
            </a:r>
          </a:p>
        </p:txBody>
      </p:sp>
      <p:sp>
        <p:nvSpPr>
          <p:cNvPr id="160" name="TextBox 62">
            <a:extLst>
              <a:ext uri="{FF2B5EF4-FFF2-40B4-BE49-F238E27FC236}">
                <a16:creationId xmlns:a16="http://schemas.microsoft.com/office/drawing/2014/main" id="{0321F83B-9B7C-4B6F-B48F-B4B3B6388EA5}"/>
              </a:ext>
            </a:extLst>
          </p:cNvPr>
          <p:cNvSpPr txBox="1">
            <a:spLocks noChangeArrowheads="1"/>
          </p:cNvSpPr>
          <p:nvPr/>
        </p:nvSpPr>
        <p:spPr bwMode="auto">
          <a:xfrm>
            <a:off x="3270250" y="1114635"/>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Jun.</a:t>
            </a:r>
          </a:p>
        </p:txBody>
      </p:sp>
      <p:sp>
        <p:nvSpPr>
          <p:cNvPr id="161" name="TextBox 63">
            <a:extLst>
              <a:ext uri="{FF2B5EF4-FFF2-40B4-BE49-F238E27FC236}">
                <a16:creationId xmlns:a16="http://schemas.microsoft.com/office/drawing/2014/main" id="{5D2E9A0A-3134-425A-9122-3589144F1C94}"/>
              </a:ext>
            </a:extLst>
          </p:cNvPr>
          <p:cNvSpPr txBox="1">
            <a:spLocks noChangeArrowheads="1"/>
          </p:cNvSpPr>
          <p:nvPr/>
        </p:nvSpPr>
        <p:spPr bwMode="auto">
          <a:xfrm>
            <a:off x="5983288" y="1114635"/>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Jun.</a:t>
            </a:r>
          </a:p>
        </p:txBody>
      </p:sp>
      <p:sp>
        <p:nvSpPr>
          <p:cNvPr id="162" name="TextBox 64">
            <a:extLst>
              <a:ext uri="{FF2B5EF4-FFF2-40B4-BE49-F238E27FC236}">
                <a16:creationId xmlns:a16="http://schemas.microsoft.com/office/drawing/2014/main" id="{42DB2FEE-9AA5-47FD-B66F-38E2A0293FE0}"/>
              </a:ext>
            </a:extLst>
          </p:cNvPr>
          <p:cNvSpPr txBox="1">
            <a:spLocks noChangeArrowheads="1"/>
          </p:cNvSpPr>
          <p:nvPr/>
        </p:nvSpPr>
        <p:spPr bwMode="auto">
          <a:xfrm>
            <a:off x="8485188" y="1114635"/>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Jun.</a:t>
            </a:r>
          </a:p>
        </p:txBody>
      </p:sp>
      <p:sp>
        <p:nvSpPr>
          <p:cNvPr id="163" name="TextBox 65">
            <a:extLst>
              <a:ext uri="{FF2B5EF4-FFF2-40B4-BE49-F238E27FC236}">
                <a16:creationId xmlns:a16="http://schemas.microsoft.com/office/drawing/2014/main" id="{E7A028C2-BD59-41B2-BAB3-E1892356F3BA}"/>
              </a:ext>
            </a:extLst>
          </p:cNvPr>
          <p:cNvSpPr txBox="1">
            <a:spLocks noChangeArrowheads="1"/>
          </p:cNvSpPr>
          <p:nvPr/>
        </p:nvSpPr>
        <p:spPr bwMode="auto">
          <a:xfrm>
            <a:off x="4044950" y="1114635"/>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Sep.</a:t>
            </a:r>
          </a:p>
        </p:txBody>
      </p:sp>
      <p:sp>
        <p:nvSpPr>
          <p:cNvPr id="164" name="TextBox 66">
            <a:extLst>
              <a:ext uri="{FF2B5EF4-FFF2-40B4-BE49-F238E27FC236}">
                <a16:creationId xmlns:a16="http://schemas.microsoft.com/office/drawing/2014/main" id="{A94A74E6-37C7-40E1-BB57-AECA14CF351C}"/>
              </a:ext>
            </a:extLst>
          </p:cNvPr>
          <p:cNvSpPr txBox="1">
            <a:spLocks noChangeArrowheads="1"/>
          </p:cNvSpPr>
          <p:nvPr/>
        </p:nvSpPr>
        <p:spPr bwMode="auto">
          <a:xfrm>
            <a:off x="6694488" y="1114635"/>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Sep.</a:t>
            </a:r>
          </a:p>
        </p:txBody>
      </p:sp>
      <p:sp>
        <p:nvSpPr>
          <p:cNvPr id="165" name="TextBox 67">
            <a:extLst>
              <a:ext uri="{FF2B5EF4-FFF2-40B4-BE49-F238E27FC236}">
                <a16:creationId xmlns:a16="http://schemas.microsoft.com/office/drawing/2014/main" id="{FBBC6960-C07B-47C9-A817-6D4A20010625}"/>
              </a:ext>
            </a:extLst>
          </p:cNvPr>
          <p:cNvSpPr txBox="1">
            <a:spLocks noChangeArrowheads="1"/>
          </p:cNvSpPr>
          <p:nvPr/>
        </p:nvSpPr>
        <p:spPr bwMode="auto">
          <a:xfrm>
            <a:off x="141288" y="111463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Mar.</a:t>
            </a:r>
          </a:p>
        </p:txBody>
      </p:sp>
      <p:sp>
        <p:nvSpPr>
          <p:cNvPr id="166" name="TextBox 69">
            <a:extLst>
              <a:ext uri="{FF2B5EF4-FFF2-40B4-BE49-F238E27FC236}">
                <a16:creationId xmlns:a16="http://schemas.microsoft.com/office/drawing/2014/main" id="{12203E5F-E2A2-4518-9C7D-229C60E26F5B}"/>
              </a:ext>
            </a:extLst>
          </p:cNvPr>
          <p:cNvSpPr txBox="1">
            <a:spLocks noChangeArrowheads="1"/>
          </p:cNvSpPr>
          <p:nvPr/>
        </p:nvSpPr>
        <p:spPr bwMode="auto">
          <a:xfrm>
            <a:off x="1885950" y="111463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Dec.</a:t>
            </a:r>
          </a:p>
        </p:txBody>
      </p:sp>
      <p:sp>
        <p:nvSpPr>
          <p:cNvPr id="167" name="TextBox 70">
            <a:extLst>
              <a:ext uri="{FF2B5EF4-FFF2-40B4-BE49-F238E27FC236}">
                <a16:creationId xmlns:a16="http://schemas.microsoft.com/office/drawing/2014/main" id="{D61ED49B-8BFC-4A0E-9178-13829D5C6FB9}"/>
              </a:ext>
            </a:extLst>
          </p:cNvPr>
          <p:cNvSpPr txBox="1">
            <a:spLocks noChangeArrowheads="1"/>
          </p:cNvSpPr>
          <p:nvPr/>
        </p:nvSpPr>
        <p:spPr bwMode="auto">
          <a:xfrm>
            <a:off x="4578350" y="111463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Dec.</a:t>
            </a:r>
          </a:p>
        </p:txBody>
      </p:sp>
      <p:sp>
        <p:nvSpPr>
          <p:cNvPr id="168" name="TextBox 71">
            <a:extLst>
              <a:ext uri="{FF2B5EF4-FFF2-40B4-BE49-F238E27FC236}">
                <a16:creationId xmlns:a16="http://schemas.microsoft.com/office/drawing/2014/main" id="{2FD1A490-59D8-439A-8E76-5395FEA8FE18}"/>
              </a:ext>
            </a:extLst>
          </p:cNvPr>
          <p:cNvSpPr txBox="1">
            <a:spLocks noChangeArrowheads="1"/>
          </p:cNvSpPr>
          <p:nvPr/>
        </p:nvSpPr>
        <p:spPr bwMode="auto">
          <a:xfrm>
            <a:off x="7335838" y="111463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Dec.</a:t>
            </a:r>
          </a:p>
        </p:txBody>
      </p:sp>
      <p:sp>
        <p:nvSpPr>
          <p:cNvPr id="169" name="TextBox 168">
            <a:extLst>
              <a:ext uri="{FF2B5EF4-FFF2-40B4-BE49-F238E27FC236}">
                <a16:creationId xmlns:a16="http://schemas.microsoft.com/office/drawing/2014/main" id="{71D554E9-2DF4-4931-A5A5-41FF63F87518}"/>
              </a:ext>
            </a:extLst>
          </p:cNvPr>
          <p:cNvSpPr txBox="1"/>
          <p:nvPr/>
        </p:nvSpPr>
        <p:spPr>
          <a:xfrm>
            <a:off x="8359775" y="628860"/>
            <a:ext cx="49212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70" name="Chevron 79">
            <a:extLst>
              <a:ext uri="{FF2B5EF4-FFF2-40B4-BE49-F238E27FC236}">
                <a16:creationId xmlns:a16="http://schemas.microsoft.com/office/drawing/2014/main" id="{0AC436D0-505C-46B2-98AE-C3230BD96E67}"/>
              </a:ext>
            </a:extLst>
          </p:cNvPr>
          <p:cNvSpPr>
            <a:spLocks noChangeArrowheads="1"/>
          </p:cNvSpPr>
          <p:nvPr/>
        </p:nvSpPr>
        <p:spPr bwMode="auto">
          <a:xfrm>
            <a:off x="6618288" y="3012207"/>
            <a:ext cx="868362" cy="207963"/>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itchFamily="50" charset="0"/>
                <a:cs typeface="Arial" panose="020B0604020202020204" pitchFamily="34" charset="0"/>
              </a:rPr>
              <a:t>RAN4_Perf </a:t>
            </a:r>
            <a:endParaRPr lang="fr-FR" altLang="en-US" sz="500">
              <a:latin typeface="Montserrat" pitchFamily="50" charset="0"/>
              <a:cs typeface="Arial" panose="020B0604020202020204" pitchFamily="34" charset="0"/>
            </a:endParaRPr>
          </a:p>
        </p:txBody>
      </p:sp>
      <p:sp>
        <p:nvSpPr>
          <p:cNvPr id="171" name="Chevron 58">
            <a:extLst>
              <a:ext uri="{FF2B5EF4-FFF2-40B4-BE49-F238E27FC236}">
                <a16:creationId xmlns:a16="http://schemas.microsoft.com/office/drawing/2014/main" id="{2A3AA7EE-F833-48EC-92CF-5D72FADE3AFE}"/>
              </a:ext>
            </a:extLst>
          </p:cNvPr>
          <p:cNvSpPr/>
          <p:nvPr/>
        </p:nvSpPr>
        <p:spPr bwMode="auto">
          <a:xfrm>
            <a:off x="3009900" y="3071971"/>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172" name="Chevron 60">
            <a:extLst>
              <a:ext uri="{FF2B5EF4-FFF2-40B4-BE49-F238E27FC236}">
                <a16:creationId xmlns:a16="http://schemas.microsoft.com/office/drawing/2014/main" id="{775C5B8E-3C86-4D3C-B88B-107EC030ED76}"/>
              </a:ext>
            </a:extLst>
          </p:cNvPr>
          <p:cNvSpPr/>
          <p:nvPr/>
        </p:nvSpPr>
        <p:spPr bwMode="auto">
          <a:xfrm>
            <a:off x="2106613" y="2615587"/>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73" name="Chevron 60">
            <a:extLst>
              <a:ext uri="{FF2B5EF4-FFF2-40B4-BE49-F238E27FC236}">
                <a16:creationId xmlns:a16="http://schemas.microsoft.com/office/drawing/2014/main" id="{F2AD6161-169A-4EC1-9BAE-69A94D0FE1CB}"/>
              </a:ext>
            </a:extLst>
          </p:cNvPr>
          <p:cNvSpPr/>
          <p:nvPr/>
        </p:nvSpPr>
        <p:spPr bwMode="auto">
          <a:xfrm>
            <a:off x="1622407" y="2380396"/>
            <a:ext cx="31369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74" name="Chevron 60">
            <a:extLst>
              <a:ext uri="{FF2B5EF4-FFF2-40B4-BE49-F238E27FC236}">
                <a16:creationId xmlns:a16="http://schemas.microsoft.com/office/drawing/2014/main" id="{6D25DA90-6232-4406-A2C2-5B4971DCCE53}"/>
              </a:ext>
            </a:extLst>
          </p:cNvPr>
          <p:cNvSpPr/>
          <p:nvPr/>
        </p:nvSpPr>
        <p:spPr bwMode="auto">
          <a:xfrm>
            <a:off x="2725738" y="2842384"/>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75" name="Chevron 58">
            <a:extLst>
              <a:ext uri="{FF2B5EF4-FFF2-40B4-BE49-F238E27FC236}">
                <a16:creationId xmlns:a16="http://schemas.microsoft.com/office/drawing/2014/main" id="{7C6477F5-447C-40C0-B231-266D8878D519}"/>
              </a:ext>
            </a:extLst>
          </p:cNvPr>
          <p:cNvSpPr/>
          <p:nvPr/>
        </p:nvSpPr>
        <p:spPr bwMode="auto">
          <a:xfrm>
            <a:off x="5076825" y="3315629"/>
            <a:ext cx="2386013"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76" name="Chevron 60">
            <a:extLst>
              <a:ext uri="{FF2B5EF4-FFF2-40B4-BE49-F238E27FC236}">
                <a16:creationId xmlns:a16="http://schemas.microsoft.com/office/drawing/2014/main" id="{4DA46424-75A2-48D9-8DF6-25FFF517F23E}"/>
              </a:ext>
            </a:extLst>
          </p:cNvPr>
          <p:cNvSpPr>
            <a:spLocks noChangeArrowheads="1"/>
          </p:cNvSpPr>
          <p:nvPr/>
        </p:nvSpPr>
        <p:spPr bwMode="auto">
          <a:xfrm>
            <a:off x="1065213" y="2080345"/>
            <a:ext cx="9715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77" name="TextBox 86">
            <a:extLst>
              <a:ext uri="{FF2B5EF4-FFF2-40B4-BE49-F238E27FC236}">
                <a16:creationId xmlns:a16="http://schemas.microsoft.com/office/drawing/2014/main" id="{0079738E-7F4C-4683-B12C-6B72FF48D3C2}"/>
              </a:ext>
            </a:extLst>
          </p:cNvPr>
          <p:cNvSpPr txBox="1">
            <a:spLocks noChangeArrowheads="1"/>
          </p:cNvSpPr>
          <p:nvPr/>
        </p:nvSpPr>
        <p:spPr bwMode="auto">
          <a:xfrm>
            <a:off x="709613" y="960647"/>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#100</a:t>
            </a:r>
            <a:endParaRPr lang="en-GB" altLang="en-US" sz="400">
              <a:latin typeface="Montserrat" pitchFamily="50" charset="0"/>
            </a:endParaRPr>
          </a:p>
        </p:txBody>
      </p:sp>
      <p:sp>
        <p:nvSpPr>
          <p:cNvPr id="178" name="TextBox 60">
            <a:extLst>
              <a:ext uri="{FF2B5EF4-FFF2-40B4-BE49-F238E27FC236}">
                <a16:creationId xmlns:a16="http://schemas.microsoft.com/office/drawing/2014/main" id="{960C4E6F-5999-4C16-B608-6D4B216C0E5E}"/>
              </a:ext>
            </a:extLst>
          </p:cNvPr>
          <p:cNvSpPr txBox="1">
            <a:spLocks noChangeArrowheads="1"/>
          </p:cNvSpPr>
          <p:nvPr/>
        </p:nvSpPr>
        <p:spPr bwMode="auto">
          <a:xfrm>
            <a:off x="715963" y="1114635"/>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Jun.</a:t>
            </a:r>
          </a:p>
        </p:txBody>
      </p:sp>
      <p:sp>
        <p:nvSpPr>
          <p:cNvPr id="179" name="TextBox 178">
            <a:extLst>
              <a:ext uri="{FF2B5EF4-FFF2-40B4-BE49-F238E27FC236}">
                <a16:creationId xmlns:a16="http://schemas.microsoft.com/office/drawing/2014/main" id="{2C69EA75-8114-41A5-A7D1-C92FB078FC40}"/>
              </a:ext>
            </a:extLst>
          </p:cNvPr>
          <p:cNvSpPr txBox="1"/>
          <p:nvPr/>
        </p:nvSpPr>
        <p:spPr>
          <a:xfrm>
            <a:off x="903288" y="651085"/>
            <a:ext cx="4857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80" name="Rectangle 12">
            <a:extLst>
              <a:ext uri="{FF2B5EF4-FFF2-40B4-BE49-F238E27FC236}">
                <a16:creationId xmlns:a16="http://schemas.microsoft.com/office/drawing/2014/main" id="{B9BE88E0-BCEC-4782-BEE3-8F1DCD027E2B}"/>
              </a:ext>
            </a:extLst>
          </p:cNvPr>
          <p:cNvSpPr>
            <a:spLocks noChangeArrowheads="1"/>
          </p:cNvSpPr>
          <p:nvPr/>
        </p:nvSpPr>
        <p:spPr bwMode="auto">
          <a:xfrm>
            <a:off x="959819" y="6117784"/>
            <a:ext cx="8699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itchFamily="50" charset="0"/>
              </a:rPr>
              <a:t>Now</a:t>
            </a:r>
          </a:p>
        </p:txBody>
      </p:sp>
      <p:sp>
        <p:nvSpPr>
          <p:cNvPr id="181" name="Chevron 60">
            <a:extLst>
              <a:ext uri="{FF2B5EF4-FFF2-40B4-BE49-F238E27FC236}">
                <a16:creationId xmlns:a16="http://schemas.microsoft.com/office/drawing/2014/main" id="{BA96EE0D-D80F-4D7E-B495-A08557EEE90E}"/>
              </a:ext>
            </a:extLst>
          </p:cNvPr>
          <p:cNvSpPr/>
          <p:nvPr/>
        </p:nvSpPr>
        <p:spPr bwMode="auto">
          <a:xfrm>
            <a:off x="1320800" y="150992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82" name="Chevron 60">
            <a:extLst>
              <a:ext uri="{FF2B5EF4-FFF2-40B4-BE49-F238E27FC236}">
                <a16:creationId xmlns:a16="http://schemas.microsoft.com/office/drawing/2014/main" id="{4187B461-3094-4B2D-8697-61B77B3626E3}"/>
              </a:ext>
            </a:extLst>
          </p:cNvPr>
          <p:cNvSpPr/>
          <p:nvPr/>
        </p:nvSpPr>
        <p:spPr bwMode="auto">
          <a:xfrm>
            <a:off x="53975" y="1506747"/>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83" name="TextBox 67">
            <a:extLst>
              <a:ext uri="{FF2B5EF4-FFF2-40B4-BE49-F238E27FC236}">
                <a16:creationId xmlns:a16="http://schemas.microsoft.com/office/drawing/2014/main" id="{405BFAE0-F72C-492F-804F-86A468845A6E}"/>
              </a:ext>
            </a:extLst>
          </p:cNvPr>
          <p:cNvSpPr txBox="1">
            <a:spLocks noChangeArrowheads="1"/>
          </p:cNvSpPr>
          <p:nvPr/>
        </p:nvSpPr>
        <p:spPr bwMode="auto">
          <a:xfrm>
            <a:off x="-22225" y="811422"/>
            <a:ext cx="403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itchFamily="50" charset="0"/>
              </a:rPr>
              <a:t>TSGs</a:t>
            </a:r>
          </a:p>
        </p:txBody>
      </p:sp>
      <p:sp>
        <p:nvSpPr>
          <p:cNvPr id="184" name="Diamond 3">
            <a:extLst>
              <a:ext uri="{FF2B5EF4-FFF2-40B4-BE49-F238E27FC236}">
                <a16:creationId xmlns:a16="http://schemas.microsoft.com/office/drawing/2014/main" id="{93E084C1-C6AA-4B45-8732-EB7C10500507}"/>
              </a:ext>
            </a:extLst>
          </p:cNvPr>
          <p:cNvSpPr>
            <a:spLocks noChangeArrowheads="1"/>
          </p:cNvSpPr>
          <p:nvPr/>
        </p:nvSpPr>
        <p:spPr bwMode="auto">
          <a:xfrm>
            <a:off x="423863" y="1727580"/>
            <a:ext cx="896937" cy="392112"/>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185" name="TextBox 6">
            <a:extLst>
              <a:ext uri="{FF2B5EF4-FFF2-40B4-BE49-F238E27FC236}">
                <a16:creationId xmlns:a16="http://schemas.microsoft.com/office/drawing/2014/main" id="{F74D382C-3376-48AE-A6CE-053923A168A5}"/>
              </a:ext>
            </a:extLst>
          </p:cNvPr>
          <p:cNvSpPr txBox="1">
            <a:spLocks noChangeArrowheads="1"/>
          </p:cNvSpPr>
          <p:nvPr/>
        </p:nvSpPr>
        <p:spPr bwMode="auto">
          <a:xfrm>
            <a:off x="528638" y="1783142"/>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itchFamily="50" charset="0"/>
                <a:cs typeface="Arial" panose="020B0604020202020204" pitchFamily="34" charset="0"/>
              </a:rPr>
              <a:t> </a:t>
            </a:r>
            <a:r>
              <a:rPr lang="fr-FR" altLang="en-US" sz="600">
                <a:solidFill>
                  <a:schemeClr val="bg1"/>
                </a:solidFill>
                <a:latin typeface="Montserrat" pitchFamily="50" charset="0"/>
                <a:cs typeface="Arial" panose="020B0604020202020204" pitchFamily="34" charset="0"/>
              </a:rPr>
              <a:t>RAN Rel-19 workshop</a:t>
            </a:r>
          </a:p>
        </p:txBody>
      </p:sp>
      <p:sp>
        <p:nvSpPr>
          <p:cNvPr id="186" name="Diamond 16">
            <a:extLst>
              <a:ext uri="{FF2B5EF4-FFF2-40B4-BE49-F238E27FC236}">
                <a16:creationId xmlns:a16="http://schemas.microsoft.com/office/drawing/2014/main" id="{34D9B207-D97F-49CB-B5E0-A4DF55D4F58C}"/>
              </a:ext>
            </a:extLst>
          </p:cNvPr>
          <p:cNvSpPr>
            <a:spLocks noChangeArrowheads="1"/>
          </p:cNvSpPr>
          <p:nvPr/>
        </p:nvSpPr>
        <p:spPr bwMode="auto">
          <a:xfrm>
            <a:off x="401638" y="2020020"/>
            <a:ext cx="866775" cy="368300"/>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87" name="TextBox 7">
            <a:extLst>
              <a:ext uri="{FF2B5EF4-FFF2-40B4-BE49-F238E27FC236}">
                <a16:creationId xmlns:a16="http://schemas.microsoft.com/office/drawing/2014/main" id="{B36B6139-AE11-428A-8865-330F09A8A0CC}"/>
              </a:ext>
            </a:extLst>
          </p:cNvPr>
          <p:cNvSpPr txBox="1">
            <a:spLocks noChangeArrowheads="1"/>
          </p:cNvSpPr>
          <p:nvPr/>
        </p:nvSpPr>
        <p:spPr bwMode="auto">
          <a:xfrm>
            <a:off x="533400" y="2073995"/>
            <a:ext cx="5826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itchFamily="50" charset="0"/>
                <a:cs typeface="Arial" panose="020B0604020202020204" pitchFamily="34" charset="0"/>
              </a:rPr>
              <a:t>SA Rel-19 </a:t>
            </a:r>
          </a:p>
          <a:p>
            <a:pPr algn="ctr"/>
            <a:r>
              <a:rPr lang="fr-FR" altLang="en-US" sz="600">
                <a:solidFill>
                  <a:schemeClr val="bg1"/>
                </a:solidFill>
                <a:latin typeface="Montserrat" pitchFamily="50" charset="0"/>
                <a:cs typeface="Arial" panose="020B0604020202020204" pitchFamily="34" charset="0"/>
              </a:rPr>
              <a:t>Workshop</a:t>
            </a:r>
          </a:p>
        </p:txBody>
      </p:sp>
      <p:sp>
        <p:nvSpPr>
          <p:cNvPr id="189" name="Star: 5 Points 188">
            <a:extLst>
              <a:ext uri="{FF2B5EF4-FFF2-40B4-BE49-F238E27FC236}">
                <a16:creationId xmlns:a16="http://schemas.microsoft.com/office/drawing/2014/main" id="{908723A1-FAA5-43C2-ADBE-1E3ACCD6C2C6}"/>
              </a:ext>
            </a:extLst>
          </p:cNvPr>
          <p:cNvSpPr/>
          <p:nvPr/>
        </p:nvSpPr>
        <p:spPr bwMode="auto">
          <a:xfrm>
            <a:off x="1174750" y="1395622"/>
            <a:ext cx="457200" cy="393700"/>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95" name="Chevron 60">
            <a:extLst>
              <a:ext uri="{FF2B5EF4-FFF2-40B4-BE49-F238E27FC236}">
                <a16:creationId xmlns:a16="http://schemas.microsoft.com/office/drawing/2014/main" id="{C28DD12D-B0B0-454B-A978-BE8C81D33C9E}"/>
              </a:ext>
            </a:extLst>
          </p:cNvPr>
          <p:cNvSpPr/>
          <p:nvPr/>
        </p:nvSpPr>
        <p:spPr bwMode="auto">
          <a:xfrm>
            <a:off x="4173538" y="4423237"/>
            <a:ext cx="2641989" cy="20703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en-US" altLang="zh-CN" sz="800" dirty="0">
                <a:latin typeface="Montserrat" panose="00000500000000000000" pitchFamily="50" charset="0"/>
                <a:ea typeface="ＭＳ Ｐゴシック" charset="-128"/>
              </a:rPr>
              <a:t>SA5 </a:t>
            </a:r>
            <a:r>
              <a:rPr lang="en-US" sz="800" dirty="0">
                <a:latin typeface="Montserrat" panose="00000500000000000000" pitchFamily="50" charset="0"/>
                <a:ea typeface="ＭＳ Ｐゴシック" charset="-128"/>
              </a:rPr>
              <a:t>Stage 2 and stage 3 work (RAN related OAM)</a:t>
            </a:r>
          </a:p>
        </p:txBody>
      </p:sp>
      <p:sp>
        <p:nvSpPr>
          <p:cNvPr id="196" name="矩形 1">
            <a:extLst>
              <a:ext uri="{FF2B5EF4-FFF2-40B4-BE49-F238E27FC236}">
                <a16:creationId xmlns:a16="http://schemas.microsoft.com/office/drawing/2014/main" id="{181D4F25-DCAF-449D-9E6D-2E86ED5457E9}"/>
              </a:ext>
            </a:extLst>
          </p:cNvPr>
          <p:cNvSpPr>
            <a:spLocks noChangeArrowheads="1"/>
          </p:cNvSpPr>
          <p:nvPr/>
        </p:nvSpPr>
        <p:spPr bwMode="auto">
          <a:xfrm>
            <a:off x="487573" y="3537765"/>
            <a:ext cx="7483473" cy="2792014"/>
          </a:xfrm>
          <a:prstGeom prst="rect">
            <a:avLst/>
          </a:prstGeom>
          <a:noFill/>
          <a:ln w="190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7" name="文本框 2">
            <a:extLst>
              <a:ext uri="{FF2B5EF4-FFF2-40B4-BE49-F238E27FC236}">
                <a16:creationId xmlns:a16="http://schemas.microsoft.com/office/drawing/2014/main" id="{3CE55D20-D250-47FD-AD5A-E3DC6B94F619}"/>
              </a:ext>
            </a:extLst>
          </p:cNvPr>
          <p:cNvSpPr txBox="1">
            <a:spLocks noChangeArrowheads="1"/>
          </p:cNvSpPr>
          <p:nvPr/>
        </p:nvSpPr>
        <p:spPr bwMode="auto">
          <a:xfrm>
            <a:off x="5627783" y="3614990"/>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
        <p:nvSpPr>
          <p:cNvPr id="198" name="Rectangle 197">
            <a:extLst>
              <a:ext uri="{FF2B5EF4-FFF2-40B4-BE49-F238E27FC236}">
                <a16:creationId xmlns:a16="http://schemas.microsoft.com/office/drawing/2014/main" id="{02B11B61-1033-489F-AB59-6769FC94EBE4}"/>
              </a:ext>
            </a:extLst>
          </p:cNvPr>
          <p:cNvSpPr/>
          <p:nvPr/>
        </p:nvSpPr>
        <p:spPr bwMode="auto">
          <a:xfrm>
            <a:off x="1425524" y="3903609"/>
            <a:ext cx="620337" cy="65332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1" i="0" u="none" strike="noStrike" cap="none" normalizeH="0" baseline="0" dirty="0">
                <a:ln>
                  <a:noFill/>
                </a:ln>
                <a:solidFill>
                  <a:schemeClr val="tx1"/>
                </a:solidFill>
                <a:effectLst/>
                <a:latin typeface="Arial" charset="0"/>
              </a:rPr>
              <a:t>SA5#151~152</a:t>
            </a:r>
            <a:r>
              <a:rPr kumimoji="0" lang="en-US" altLang="zh-CN" sz="800" b="0" i="0" u="none" strike="noStrike" cap="none" normalizeH="0" baseline="0" dirty="0">
                <a:ln>
                  <a:noFill/>
                </a:ln>
                <a:solidFill>
                  <a:schemeClr val="tx1"/>
                </a:solidFill>
                <a:effectLst/>
                <a:latin typeface="Arial" charset="0"/>
              </a:rPr>
              <a:t>:New Rel-19 SIDs/WIDs</a:t>
            </a:r>
            <a:endParaRPr kumimoji="0" lang="zh-CN" altLang="en-US" sz="800" b="0" i="0" u="none" strike="noStrike" cap="none" normalizeH="0" baseline="0" dirty="0">
              <a:ln>
                <a:noFill/>
              </a:ln>
              <a:solidFill>
                <a:schemeClr val="tx1"/>
              </a:solidFill>
              <a:effectLst/>
              <a:latin typeface="Arial" charset="0"/>
            </a:endParaRPr>
          </a:p>
        </p:txBody>
      </p:sp>
      <p:sp>
        <p:nvSpPr>
          <p:cNvPr id="199" name="Rectangle 198">
            <a:extLst>
              <a:ext uri="{FF2B5EF4-FFF2-40B4-BE49-F238E27FC236}">
                <a16:creationId xmlns:a16="http://schemas.microsoft.com/office/drawing/2014/main" id="{2007EF23-2EB6-40B5-B4D0-E84D153742CD}"/>
              </a:ext>
            </a:extLst>
          </p:cNvPr>
          <p:cNvSpPr/>
          <p:nvPr/>
        </p:nvSpPr>
        <p:spPr bwMode="auto">
          <a:xfrm>
            <a:off x="3402664" y="4848417"/>
            <a:ext cx="824830" cy="674162"/>
          </a:xfrm>
          <a:prstGeom prst="rect">
            <a:avLst/>
          </a:prstGeom>
          <a:noFill/>
          <a:ln w="28575" cap="flat" cmpd="sng" algn="ctr">
            <a:solidFill>
              <a:srgbClr val="FF0000"/>
            </a:solidFill>
            <a:prstDash val="dash"/>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800" b="1" dirty="0">
                <a:latin typeface="Arial" charset="0"/>
              </a:rPr>
              <a:t>SA5#155~156:Potential </a:t>
            </a:r>
            <a:r>
              <a:rPr lang="en-US" altLang="zh-CN" sz="800" dirty="0">
                <a:latin typeface="Arial" charset="0"/>
              </a:rPr>
              <a:t>place holder (if there are spare TU)</a:t>
            </a:r>
            <a:endParaRPr lang="zh-CN" altLang="en-US" sz="800" dirty="0">
              <a:latin typeface="Arial" charset="0"/>
            </a:endParaRPr>
          </a:p>
        </p:txBody>
      </p:sp>
      <p:cxnSp>
        <p:nvCxnSpPr>
          <p:cNvPr id="200" name="Straight Connector 199">
            <a:extLst>
              <a:ext uri="{FF2B5EF4-FFF2-40B4-BE49-F238E27FC236}">
                <a16:creationId xmlns:a16="http://schemas.microsoft.com/office/drawing/2014/main" id="{6F75D185-0E38-4CFD-B2A6-6CEB0B3EBF34}"/>
              </a:ext>
            </a:extLst>
          </p:cNvPr>
          <p:cNvCxnSpPr>
            <a:cxnSpLocks/>
          </p:cNvCxnSpPr>
          <p:nvPr/>
        </p:nvCxnSpPr>
        <p:spPr bwMode="auto">
          <a:xfrm>
            <a:off x="3406957" y="5507002"/>
            <a:ext cx="0" cy="57789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1" name="Straight Connector 200">
            <a:extLst>
              <a:ext uri="{FF2B5EF4-FFF2-40B4-BE49-F238E27FC236}">
                <a16:creationId xmlns:a16="http://schemas.microsoft.com/office/drawing/2014/main" id="{F0F64D87-0BDC-48EF-B95E-D05913FE48E1}"/>
              </a:ext>
            </a:extLst>
          </p:cNvPr>
          <p:cNvCxnSpPr>
            <a:cxnSpLocks/>
          </p:cNvCxnSpPr>
          <p:nvPr/>
        </p:nvCxnSpPr>
        <p:spPr bwMode="auto">
          <a:xfrm flipH="1">
            <a:off x="6819370" y="5386735"/>
            <a:ext cx="1533"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04" name="Chevron 60">
            <a:extLst>
              <a:ext uri="{FF2B5EF4-FFF2-40B4-BE49-F238E27FC236}">
                <a16:creationId xmlns:a16="http://schemas.microsoft.com/office/drawing/2014/main" id="{4FA13899-DC5E-4272-923E-57CEF13E959A}"/>
              </a:ext>
            </a:extLst>
          </p:cNvPr>
          <p:cNvSpPr/>
          <p:nvPr/>
        </p:nvSpPr>
        <p:spPr bwMode="auto">
          <a:xfrm>
            <a:off x="2919622" y="4172556"/>
            <a:ext cx="3198791" cy="23464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en-US" altLang="zh-CN" sz="800" dirty="0">
                <a:latin typeface="Montserrat" panose="00000500000000000000" pitchFamily="50" charset="0"/>
                <a:ea typeface="ＭＳ Ｐゴシック" charset="-128"/>
              </a:rPr>
              <a:t>SA5 </a:t>
            </a:r>
            <a:r>
              <a:rPr lang="en-US" sz="800" dirty="0">
                <a:latin typeface="Montserrat" panose="00000500000000000000" pitchFamily="50" charset="0"/>
                <a:ea typeface="ＭＳ Ｐゴシック" charset="-128"/>
              </a:rPr>
              <a:t>Stage 2 (</a:t>
            </a:r>
            <a:r>
              <a:rPr lang="en-US" altLang="zh-CN" sz="800" dirty="0">
                <a:latin typeface="Montserrat" panose="00000500000000000000" pitchFamily="50" charset="0"/>
                <a:ea typeface="ＭＳ Ｐゴシック" charset="-128"/>
              </a:rPr>
              <a:t>SA2/6 </a:t>
            </a:r>
            <a:r>
              <a:rPr lang="en-US" sz="800" dirty="0">
                <a:latin typeface="Montserrat" panose="00000500000000000000" pitchFamily="50" charset="0"/>
                <a:ea typeface="ＭＳ Ｐゴシック" charset="-128"/>
              </a:rPr>
              <a:t>related OAM) and CT related stage3</a:t>
            </a:r>
          </a:p>
        </p:txBody>
      </p:sp>
      <p:sp>
        <p:nvSpPr>
          <p:cNvPr id="205" name="Rectangle 204">
            <a:extLst>
              <a:ext uri="{FF2B5EF4-FFF2-40B4-BE49-F238E27FC236}">
                <a16:creationId xmlns:a16="http://schemas.microsoft.com/office/drawing/2014/main" id="{77111ED0-18D3-4540-A72A-D2D67E36EBA2}"/>
              </a:ext>
            </a:extLst>
          </p:cNvPr>
          <p:cNvSpPr/>
          <p:nvPr/>
        </p:nvSpPr>
        <p:spPr>
          <a:xfrm>
            <a:off x="1053770" y="3986312"/>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②</a:t>
            </a:r>
            <a:endParaRPr lang="zh-CN" altLang="en-US" b="1" dirty="0">
              <a:solidFill>
                <a:srgbClr val="FF0000"/>
              </a:solidFill>
            </a:endParaRPr>
          </a:p>
        </p:txBody>
      </p:sp>
      <p:cxnSp>
        <p:nvCxnSpPr>
          <p:cNvPr id="206" name="Straight Arrow Connector 205">
            <a:extLst>
              <a:ext uri="{FF2B5EF4-FFF2-40B4-BE49-F238E27FC236}">
                <a16:creationId xmlns:a16="http://schemas.microsoft.com/office/drawing/2014/main" id="{E09C9630-7F40-4D12-8E22-5E012B9A4122}"/>
              </a:ext>
            </a:extLst>
          </p:cNvPr>
          <p:cNvCxnSpPr/>
          <p:nvPr/>
        </p:nvCxnSpPr>
        <p:spPr bwMode="auto">
          <a:xfrm flipH="1">
            <a:off x="3406957" y="5866751"/>
            <a:ext cx="110966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07" name="TextBox 206">
            <a:extLst>
              <a:ext uri="{FF2B5EF4-FFF2-40B4-BE49-F238E27FC236}">
                <a16:creationId xmlns:a16="http://schemas.microsoft.com/office/drawing/2014/main" id="{106DF567-2A5D-4015-A94D-4CA8D85D6DCD}"/>
              </a:ext>
            </a:extLst>
          </p:cNvPr>
          <p:cNvSpPr txBox="1"/>
          <p:nvPr/>
        </p:nvSpPr>
        <p:spPr>
          <a:xfrm>
            <a:off x="4524557" y="5745133"/>
            <a:ext cx="1513556" cy="261610"/>
          </a:xfrm>
          <a:prstGeom prst="rect">
            <a:avLst/>
          </a:prstGeom>
          <a:noFill/>
        </p:spPr>
        <p:txBody>
          <a:bodyPr wrap="none" rtlCol="0">
            <a:spAutoFit/>
          </a:bodyPr>
          <a:lstStyle/>
          <a:p>
            <a:r>
              <a:rPr lang="en-US" altLang="zh-CN" sz="1100" dirty="0">
                <a:solidFill>
                  <a:srgbClr val="FF0000"/>
                </a:solidFill>
              </a:rPr>
              <a:t>Work item 15 months</a:t>
            </a:r>
            <a:endParaRPr lang="zh-CN" altLang="en-US" sz="1100" dirty="0">
              <a:solidFill>
                <a:srgbClr val="FF0000"/>
              </a:solidFill>
            </a:endParaRPr>
          </a:p>
        </p:txBody>
      </p:sp>
      <p:cxnSp>
        <p:nvCxnSpPr>
          <p:cNvPr id="208" name="Straight Arrow Connector 207">
            <a:extLst>
              <a:ext uri="{FF2B5EF4-FFF2-40B4-BE49-F238E27FC236}">
                <a16:creationId xmlns:a16="http://schemas.microsoft.com/office/drawing/2014/main" id="{F54C0732-A230-42FE-B4EB-0608D610DD9D}"/>
              </a:ext>
            </a:extLst>
          </p:cNvPr>
          <p:cNvCxnSpPr>
            <a:cxnSpLocks/>
          </p:cNvCxnSpPr>
          <p:nvPr/>
        </p:nvCxnSpPr>
        <p:spPr bwMode="auto">
          <a:xfrm>
            <a:off x="6038113" y="5882968"/>
            <a:ext cx="797844" cy="46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09" name="Straight Connector 208">
            <a:extLst>
              <a:ext uri="{FF2B5EF4-FFF2-40B4-BE49-F238E27FC236}">
                <a16:creationId xmlns:a16="http://schemas.microsoft.com/office/drawing/2014/main" id="{BD5F65E9-2A25-41D0-B1B3-8D4CB895A9EA}"/>
              </a:ext>
            </a:extLst>
          </p:cNvPr>
          <p:cNvCxnSpPr>
            <a:cxnSpLocks/>
          </p:cNvCxnSpPr>
          <p:nvPr/>
        </p:nvCxnSpPr>
        <p:spPr bwMode="auto">
          <a:xfrm>
            <a:off x="2032195" y="5386735"/>
            <a:ext cx="0"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10" name="Straight Arrow Connector 209">
            <a:extLst>
              <a:ext uri="{FF2B5EF4-FFF2-40B4-BE49-F238E27FC236}">
                <a16:creationId xmlns:a16="http://schemas.microsoft.com/office/drawing/2014/main" id="{29ADB0DC-26FB-4C1B-9650-E1DDE205228F}"/>
              </a:ext>
            </a:extLst>
          </p:cNvPr>
          <p:cNvCxnSpPr>
            <a:cxnSpLocks/>
          </p:cNvCxnSpPr>
          <p:nvPr/>
        </p:nvCxnSpPr>
        <p:spPr bwMode="auto">
          <a:xfrm flipH="1" flipV="1">
            <a:off x="2041734" y="5837982"/>
            <a:ext cx="311527" cy="43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11" name="TextBox 210">
            <a:extLst>
              <a:ext uri="{FF2B5EF4-FFF2-40B4-BE49-F238E27FC236}">
                <a16:creationId xmlns:a16="http://schemas.microsoft.com/office/drawing/2014/main" id="{A170C216-BE6D-44BD-A382-B602462F59BC}"/>
              </a:ext>
            </a:extLst>
          </p:cNvPr>
          <p:cNvSpPr txBox="1"/>
          <p:nvPr/>
        </p:nvSpPr>
        <p:spPr>
          <a:xfrm>
            <a:off x="2353261" y="5635267"/>
            <a:ext cx="763351" cy="430887"/>
          </a:xfrm>
          <a:prstGeom prst="rect">
            <a:avLst/>
          </a:prstGeom>
          <a:noFill/>
        </p:spPr>
        <p:txBody>
          <a:bodyPr wrap="square" rtlCol="0">
            <a:spAutoFit/>
          </a:bodyPr>
          <a:lstStyle/>
          <a:p>
            <a:r>
              <a:rPr lang="en-US" altLang="zh-CN" sz="1050" dirty="0">
                <a:solidFill>
                  <a:srgbClr val="FF0000"/>
                </a:solidFill>
              </a:rPr>
              <a:t>Studies 6 months</a:t>
            </a:r>
            <a:endParaRPr lang="zh-CN" altLang="en-US" sz="1050" dirty="0">
              <a:solidFill>
                <a:srgbClr val="FF0000"/>
              </a:solidFill>
            </a:endParaRPr>
          </a:p>
        </p:txBody>
      </p:sp>
      <p:cxnSp>
        <p:nvCxnSpPr>
          <p:cNvPr id="212" name="Straight Arrow Connector 211">
            <a:extLst>
              <a:ext uri="{FF2B5EF4-FFF2-40B4-BE49-F238E27FC236}">
                <a16:creationId xmlns:a16="http://schemas.microsoft.com/office/drawing/2014/main" id="{B8E92B62-E591-4A2D-8FA8-4361ED390D04}"/>
              </a:ext>
            </a:extLst>
          </p:cNvPr>
          <p:cNvCxnSpPr>
            <a:cxnSpLocks/>
          </p:cNvCxnSpPr>
          <p:nvPr/>
        </p:nvCxnSpPr>
        <p:spPr bwMode="auto">
          <a:xfrm>
            <a:off x="3116612" y="5850711"/>
            <a:ext cx="30069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14" name="Rectangle 213">
            <a:extLst>
              <a:ext uri="{FF2B5EF4-FFF2-40B4-BE49-F238E27FC236}">
                <a16:creationId xmlns:a16="http://schemas.microsoft.com/office/drawing/2014/main" id="{4CD37139-D026-4E37-9B4F-BE5458928F31}"/>
              </a:ext>
            </a:extLst>
          </p:cNvPr>
          <p:cNvSpPr/>
          <p:nvPr/>
        </p:nvSpPr>
        <p:spPr>
          <a:xfrm>
            <a:off x="447881" y="3594443"/>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①</a:t>
            </a:r>
            <a:endParaRPr lang="zh-CN" altLang="en-US" b="1" dirty="0">
              <a:solidFill>
                <a:srgbClr val="FF0000"/>
              </a:solidFill>
            </a:endParaRPr>
          </a:p>
        </p:txBody>
      </p:sp>
      <p:sp>
        <p:nvSpPr>
          <p:cNvPr id="215" name="Rectangle 214">
            <a:extLst>
              <a:ext uri="{FF2B5EF4-FFF2-40B4-BE49-F238E27FC236}">
                <a16:creationId xmlns:a16="http://schemas.microsoft.com/office/drawing/2014/main" id="{3DA0D808-E704-43CA-BE9F-AC49232E6F67}"/>
              </a:ext>
            </a:extLst>
          </p:cNvPr>
          <p:cNvSpPr/>
          <p:nvPr/>
        </p:nvSpPr>
        <p:spPr>
          <a:xfrm>
            <a:off x="3057548" y="4991594"/>
            <a:ext cx="401072"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④ </a:t>
            </a:r>
          </a:p>
        </p:txBody>
      </p:sp>
      <p:sp>
        <p:nvSpPr>
          <p:cNvPr id="216" name="Chevron 60">
            <a:extLst>
              <a:ext uri="{FF2B5EF4-FFF2-40B4-BE49-F238E27FC236}">
                <a16:creationId xmlns:a16="http://schemas.microsoft.com/office/drawing/2014/main" id="{F6EB4E39-DB2B-461C-A37C-A8AF71FBEE74}"/>
              </a:ext>
            </a:extLst>
          </p:cNvPr>
          <p:cNvSpPr/>
          <p:nvPr/>
        </p:nvSpPr>
        <p:spPr bwMode="auto">
          <a:xfrm>
            <a:off x="2068724" y="3918863"/>
            <a:ext cx="1353930" cy="259233"/>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algn="ctr">
              <a:defRPr/>
            </a:pPr>
            <a:r>
              <a:rPr lang="fr-FR" altLang="zh-CN" sz="800" dirty="0" err="1">
                <a:latin typeface="Montserrat" panose="00000500000000000000" pitchFamily="50" charset="0"/>
                <a:ea typeface="ＭＳ Ｐゴシック" charset="-128"/>
              </a:rPr>
              <a:t>Studies</a:t>
            </a:r>
            <a:r>
              <a:rPr lang="fr-FR" altLang="zh-CN" sz="800" dirty="0">
                <a:latin typeface="Montserrat" panose="00000500000000000000" pitchFamily="50" charset="0"/>
                <a:ea typeface="ＭＳ Ｐゴシック" charset="-128"/>
              </a:rPr>
              <a:t> (</a:t>
            </a:r>
            <a:r>
              <a:rPr lang="en-US" altLang="zh-CN" sz="800" dirty="0">
                <a:latin typeface="Montserrat" panose="00000500000000000000" pitchFamily="50" charset="0"/>
                <a:ea typeface="ＭＳ Ｐゴシック" charset="-128"/>
              </a:rPr>
              <a:t>SA5 </a:t>
            </a:r>
            <a:r>
              <a:rPr lang="fr-FR" altLang="zh-CN" sz="800" dirty="0">
                <a:latin typeface="Montserrat" panose="00000500000000000000" pitchFamily="50" charset="0"/>
                <a:ea typeface="ＭＳ Ｐゴシック" charset="-128"/>
              </a:rPr>
              <a:t>standalone OAM)</a:t>
            </a:r>
          </a:p>
        </p:txBody>
      </p:sp>
      <p:sp>
        <p:nvSpPr>
          <p:cNvPr id="217" name="Rectangle 2">
            <a:extLst>
              <a:ext uri="{FF2B5EF4-FFF2-40B4-BE49-F238E27FC236}">
                <a16:creationId xmlns:a16="http://schemas.microsoft.com/office/drawing/2014/main" id="{85491AC4-5542-4F32-8E24-20F8B6A058C7}"/>
              </a:ext>
            </a:extLst>
          </p:cNvPr>
          <p:cNvSpPr/>
          <p:nvPr/>
        </p:nvSpPr>
        <p:spPr>
          <a:xfrm>
            <a:off x="1740466" y="4584332"/>
            <a:ext cx="401072" cy="292388"/>
          </a:xfrm>
          <a:prstGeom prst="rect">
            <a:avLst/>
          </a:prstGeom>
        </p:spPr>
        <p:txBody>
          <a:bodyPr wrap="none">
            <a:spAutoFit/>
          </a:bodyPr>
          <a:lstStyle/>
          <a:p>
            <a:r>
              <a:rPr lang="zh-CN" altLang="en-US" b="1" dirty="0">
                <a:solidFill>
                  <a:srgbClr val="FF0000"/>
                </a:solidFill>
                <a:latin typeface="Microsoft YaHei UI" panose="020B0503020204020204" pitchFamily="34" charset="-122"/>
                <a:ea typeface="Microsoft YaHei UI" panose="020B0503020204020204" pitchFamily="34" charset="-122"/>
              </a:rPr>
              <a:t>③</a:t>
            </a:r>
            <a:r>
              <a:rPr lang="zh-CN" altLang="en-US" b="1" dirty="0">
                <a:solidFill>
                  <a:srgbClr val="FF0000"/>
                </a:solidFill>
                <a:latin typeface="Microsoft YaHei" panose="020B0503020204020204" pitchFamily="34" charset="-122"/>
                <a:ea typeface="Microsoft YaHei" panose="020B0503020204020204" pitchFamily="34" charset="-122"/>
              </a:rPr>
              <a:t> </a:t>
            </a:r>
          </a:p>
        </p:txBody>
      </p:sp>
      <p:sp>
        <p:nvSpPr>
          <p:cNvPr id="218" name="矩形 74">
            <a:extLst>
              <a:ext uri="{FF2B5EF4-FFF2-40B4-BE49-F238E27FC236}">
                <a16:creationId xmlns:a16="http://schemas.microsoft.com/office/drawing/2014/main" id="{6FA8023A-E557-41D9-BB98-452366FC5500}"/>
              </a:ext>
            </a:extLst>
          </p:cNvPr>
          <p:cNvSpPr/>
          <p:nvPr/>
        </p:nvSpPr>
        <p:spPr bwMode="auto">
          <a:xfrm>
            <a:off x="2070887" y="3906423"/>
            <a:ext cx="4753776" cy="925020"/>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21" name="Rectangle 220">
            <a:extLst>
              <a:ext uri="{FF2B5EF4-FFF2-40B4-BE49-F238E27FC236}">
                <a16:creationId xmlns:a16="http://schemas.microsoft.com/office/drawing/2014/main" id="{5D64141A-3159-4B96-BF2F-09C42DE8475F}"/>
              </a:ext>
            </a:extLst>
          </p:cNvPr>
          <p:cNvSpPr/>
          <p:nvPr/>
        </p:nvSpPr>
        <p:spPr bwMode="auto">
          <a:xfrm>
            <a:off x="2939505" y="1964106"/>
            <a:ext cx="1832851" cy="2809346"/>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22" name="Rectangle 221">
            <a:extLst>
              <a:ext uri="{FF2B5EF4-FFF2-40B4-BE49-F238E27FC236}">
                <a16:creationId xmlns:a16="http://schemas.microsoft.com/office/drawing/2014/main" id="{F4965AA0-2BF9-4A87-9641-821DEE2DDA01}"/>
              </a:ext>
            </a:extLst>
          </p:cNvPr>
          <p:cNvSpPr/>
          <p:nvPr/>
        </p:nvSpPr>
        <p:spPr bwMode="auto">
          <a:xfrm>
            <a:off x="4188806" y="2227633"/>
            <a:ext cx="2625928" cy="2490400"/>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23" name="Rectangle 222">
            <a:extLst>
              <a:ext uri="{FF2B5EF4-FFF2-40B4-BE49-F238E27FC236}">
                <a16:creationId xmlns:a16="http://schemas.microsoft.com/office/drawing/2014/main" id="{A849B8E1-38BC-4285-9DFD-316F78BDBE3B}"/>
              </a:ext>
            </a:extLst>
          </p:cNvPr>
          <p:cNvSpPr/>
          <p:nvPr/>
        </p:nvSpPr>
        <p:spPr>
          <a:xfrm>
            <a:off x="2960392" y="1658717"/>
            <a:ext cx="2021707"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⑥ </a:t>
            </a:r>
            <a:r>
              <a:rPr lang="en-US" altLang="zh-CN" sz="1200" b="1" dirty="0">
                <a:solidFill>
                  <a:srgbClr val="FF0000"/>
                </a:solidFill>
                <a:latin typeface="Microsoft YaHei" panose="020B0503020204020204" pitchFamily="34" charset="-122"/>
                <a:ea typeface="Microsoft YaHei" panose="020B0503020204020204" pitchFamily="34" charset="-122"/>
              </a:rPr>
              <a:t>9 months SA2/6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224" name="Rectangle 223">
            <a:extLst>
              <a:ext uri="{FF2B5EF4-FFF2-40B4-BE49-F238E27FC236}">
                <a16:creationId xmlns:a16="http://schemas.microsoft.com/office/drawing/2014/main" id="{49E434B2-3FF3-4CA0-93B8-878A7D69B23F}"/>
              </a:ext>
            </a:extLst>
          </p:cNvPr>
          <p:cNvSpPr/>
          <p:nvPr/>
        </p:nvSpPr>
        <p:spPr>
          <a:xfrm>
            <a:off x="4805693" y="1931951"/>
            <a:ext cx="2271776"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⑦</a:t>
            </a:r>
            <a:r>
              <a:rPr lang="zh-CN" altLang="en-US" sz="1200" b="1" dirty="0">
                <a:solidFill>
                  <a:srgbClr val="FF0000"/>
                </a:solidFill>
                <a:latin typeface="Microsoft YaHei" panose="020B0503020204020204" pitchFamily="34" charset="-122"/>
                <a:ea typeface="Microsoft YaHei" panose="020B0503020204020204" pitchFamily="34" charset="-122"/>
              </a:rPr>
              <a:t> </a:t>
            </a:r>
            <a:r>
              <a:rPr lang="en-US" altLang="zh-CN" sz="1200" b="1" dirty="0">
                <a:solidFill>
                  <a:srgbClr val="FF0000"/>
                </a:solidFill>
                <a:latin typeface="Microsoft YaHei" panose="020B0503020204020204" pitchFamily="34" charset="-122"/>
                <a:ea typeface="Microsoft YaHei" panose="020B0503020204020204" pitchFamily="34" charset="-122"/>
              </a:rPr>
              <a:t>12 months RAN/CT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225" name="Rectangle 224">
            <a:extLst>
              <a:ext uri="{FF2B5EF4-FFF2-40B4-BE49-F238E27FC236}">
                <a16:creationId xmlns:a16="http://schemas.microsoft.com/office/drawing/2014/main" id="{C6ABE94C-1B29-4D9C-83FD-E546C98E5441}"/>
              </a:ext>
            </a:extLst>
          </p:cNvPr>
          <p:cNvSpPr/>
          <p:nvPr/>
        </p:nvSpPr>
        <p:spPr bwMode="auto">
          <a:xfrm>
            <a:off x="737952" y="1203605"/>
            <a:ext cx="1289524" cy="272948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26" name="Rectangle 225">
            <a:extLst>
              <a:ext uri="{FF2B5EF4-FFF2-40B4-BE49-F238E27FC236}">
                <a16:creationId xmlns:a16="http://schemas.microsoft.com/office/drawing/2014/main" id="{D2783C7E-DBCD-4387-AE04-5748BD8BE6C7}"/>
              </a:ext>
            </a:extLst>
          </p:cNvPr>
          <p:cNvSpPr/>
          <p:nvPr/>
        </p:nvSpPr>
        <p:spPr>
          <a:xfrm>
            <a:off x="462266" y="2570363"/>
            <a:ext cx="1550131" cy="461665"/>
          </a:xfrm>
          <a:prstGeom prst="rect">
            <a:avLst/>
          </a:prstGeom>
        </p:spPr>
        <p:txBody>
          <a:bodyPr wrap="square">
            <a:spAutoFit/>
          </a:bodyPr>
          <a:lstStyle/>
          <a:p>
            <a:r>
              <a:rPr lang="zh-CN" altLang="en-US" sz="1200" b="1" dirty="0">
                <a:solidFill>
                  <a:srgbClr val="FF0000"/>
                </a:solidFill>
                <a:latin typeface="Microsoft YaHei" panose="020B0503020204020204" pitchFamily="34" charset="-122"/>
                <a:ea typeface="Microsoft YaHei" panose="020B0503020204020204" pitchFamily="34" charset="-122"/>
              </a:rPr>
              <a:t>⑤ </a:t>
            </a:r>
            <a:r>
              <a:rPr lang="en-US" altLang="zh-CN" sz="1200" b="1" dirty="0">
                <a:solidFill>
                  <a:srgbClr val="FF0000"/>
                </a:solidFill>
                <a:latin typeface="Microsoft YaHei" panose="020B0503020204020204" pitchFamily="34" charset="-122"/>
                <a:ea typeface="Microsoft YaHei" panose="020B0503020204020204" pitchFamily="34" charset="-122"/>
              </a:rPr>
              <a:t>6 months SA1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09" name="Chevron 60">
            <a:extLst>
              <a:ext uri="{FF2B5EF4-FFF2-40B4-BE49-F238E27FC236}">
                <a16:creationId xmlns:a16="http://schemas.microsoft.com/office/drawing/2014/main" id="{8539015F-1C1D-4B60-B60C-D660460CD0CF}"/>
              </a:ext>
            </a:extLst>
          </p:cNvPr>
          <p:cNvSpPr/>
          <p:nvPr/>
        </p:nvSpPr>
        <p:spPr bwMode="auto">
          <a:xfrm>
            <a:off x="3323348" y="3939577"/>
            <a:ext cx="3483626" cy="230689"/>
          </a:xfrm>
          <a:prstGeom prst="chevron">
            <a:avLst/>
          </a:prstGeom>
          <a:solidFill>
            <a:schemeClr val="accent6">
              <a:lumMod val="60000"/>
              <a:lumOff val="40000"/>
            </a:schemeClr>
          </a:solidFill>
          <a:ln w="9525" cap="flat" cmpd="sng" algn="ctr">
            <a:noFill/>
            <a:prstDash val="solid"/>
            <a:round/>
            <a:headEnd type="none" w="med" len="med"/>
            <a:tailEnd type="none" w="med" len="med"/>
          </a:ln>
          <a:effectLst/>
        </p:spPr>
        <p:txBody>
          <a:bodyPr lIns="0" rIns="0"/>
          <a:lstStyle/>
          <a:p>
            <a:pPr algn="ctr">
              <a:defRPr/>
            </a:pPr>
            <a:r>
              <a:rPr lang="fr-FR" altLang="zh-CN" sz="800" dirty="0">
                <a:latin typeface="Montserrat" panose="00000500000000000000" pitchFamily="50" charset="0"/>
                <a:ea typeface="ＭＳ Ｐゴシック" charset="-128"/>
              </a:rPr>
              <a:t>normative (</a:t>
            </a:r>
            <a:r>
              <a:rPr lang="en-US" altLang="zh-CN" sz="800" dirty="0">
                <a:latin typeface="Montserrat" panose="00000500000000000000" pitchFamily="50" charset="0"/>
                <a:ea typeface="ＭＳ Ｐゴシック" charset="-128"/>
              </a:rPr>
              <a:t>SA5 </a:t>
            </a:r>
            <a:r>
              <a:rPr lang="fr-FR" altLang="zh-CN" sz="800" dirty="0">
                <a:latin typeface="Montserrat" panose="00000500000000000000" pitchFamily="50" charset="0"/>
                <a:ea typeface="ＭＳ Ｐゴシック" charset="-128"/>
              </a:rPr>
              <a:t>standalone OAM)</a:t>
            </a:r>
          </a:p>
        </p:txBody>
      </p:sp>
      <p:sp>
        <p:nvSpPr>
          <p:cNvPr id="105" name="Chevron 60">
            <a:extLst>
              <a:ext uri="{FF2B5EF4-FFF2-40B4-BE49-F238E27FC236}">
                <a16:creationId xmlns:a16="http://schemas.microsoft.com/office/drawing/2014/main" id="{D99E6BDC-9A0B-445C-83B3-2D0D5068FE35}"/>
              </a:ext>
            </a:extLst>
          </p:cNvPr>
          <p:cNvSpPr/>
          <p:nvPr/>
        </p:nvSpPr>
        <p:spPr bwMode="auto">
          <a:xfrm>
            <a:off x="749846" y="3578952"/>
            <a:ext cx="1260949" cy="307879"/>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r>
              <a:rPr lang="en-US" altLang="zh-CN" sz="700" b="1" dirty="0">
                <a:latin typeface="Arial" charset="0"/>
              </a:rPr>
              <a:t>SA5#150~152:</a:t>
            </a:r>
            <a:r>
              <a:rPr lang="en-US" altLang="zh-CN" sz="700" dirty="0">
                <a:latin typeface="Arial" charset="0"/>
              </a:rPr>
              <a:t>Follow SA1 discussion with DP</a:t>
            </a:r>
            <a:endParaRPr lang="zh-CN" altLang="en-US" sz="700" dirty="0">
              <a:latin typeface="Arial" charset="0"/>
            </a:endParaRPr>
          </a:p>
        </p:txBody>
      </p:sp>
    </p:spTree>
    <p:extLst>
      <p:ext uri="{BB962C8B-B14F-4D97-AF65-F5344CB8AC3E}">
        <p14:creationId xmlns:p14="http://schemas.microsoft.com/office/powerpoint/2010/main" val="3813567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2">
            <a:extLst>
              <a:ext uri="{FF2B5EF4-FFF2-40B4-BE49-F238E27FC236}">
                <a16:creationId xmlns:a16="http://schemas.microsoft.com/office/drawing/2014/main" id="{B727B9F3-EDF9-4712-840F-376CE32A6AC7}"/>
              </a:ext>
            </a:extLst>
          </p:cNvPr>
          <p:cNvSpPr>
            <a:spLocks noChangeArrowheads="1"/>
          </p:cNvSpPr>
          <p:nvPr/>
        </p:nvSpPr>
        <p:spPr bwMode="auto">
          <a:xfrm>
            <a:off x="6747435" y="1095042"/>
            <a:ext cx="5288149" cy="2797505"/>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8" name="标题 1">
            <a:extLst>
              <a:ext uri="{FF2B5EF4-FFF2-40B4-BE49-F238E27FC236}">
                <a16:creationId xmlns:a16="http://schemas.microsoft.com/office/drawing/2014/main" id="{8CFA7610-A64B-49AC-AA95-EC89D4EA8F3E}"/>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19 timelines – with SA5 text</a:t>
            </a:r>
            <a:endParaRPr lang="en-US" sz="3600" kern="0" dirty="0"/>
          </a:p>
        </p:txBody>
      </p:sp>
      <p:sp>
        <p:nvSpPr>
          <p:cNvPr id="9" name="Content Placeholder 5">
            <a:extLst>
              <a:ext uri="{FF2B5EF4-FFF2-40B4-BE49-F238E27FC236}">
                <a16:creationId xmlns:a16="http://schemas.microsoft.com/office/drawing/2014/main" id="{93C82EEE-B550-406F-A1DC-06E2A5CDD79C}"/>
              </a:ext>
            </a:extLst>
          </p:cNvPr>
          <p:cNvSpPr txBox="1">
            <a:spLocks/>
          </p:cNvSpPr>
          <p:nvPr/>
        </p:nvSpPr>
        <p:spPr bwMode="auto">
          <a:xfrm>
            <a:off x="6694816" y="1131944"/>
            <a:ext cx="5156198" cy="2797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buBlip>
                <a:blip r:embed="rId3"/>
              </a:buBlip>
              <a:defRPr/>
            </a:pPr>
            <a:r>
              <a:rPr lang="en-US" altLang="en-US" sz="1600" b="1" u="sng" dirty="0">
                <a:ea typeface="+mn-ea"/>
                <a:cs typeface="+mn-cs"/>
              </a:rPr>
              <a:t>SA5 OAM Release 19 </a:t>
            </a:r>
            <a:r>
              <a:rPr lang="en-US" altLang="en-US" sz="1600" dirty="0">
                <a:ea typeface="+mn-ea"/>
                <a:cs typeface="+mn-cs"/>
              </a:rPr>
              <a:t>Freezes and other milestones, sorted by dates :</a:t>
            </a:r>
          </a:p>
          <a:p>
            <a:pPr marL="590511" indent="-379413">
              <a:defRPr/>
            </a:pPr>
            <a:r>
              <a:rPr lang="en-US" altLang="zh-CN" sz="1200" b="1" dirty="0"/>
              <a:t>Oct.2023 (SA5#151) ~Dec.2023 (SA5#152/TSG#102): </a:t>
            </a:r>
            <a:r>
              <a:rPr lang="en-US" altLang="zh-CN" sz="1200" dirty="0"/>
              <a:t>First Rel-19 Sis/WIs discussion time window. First package of Sis/WIs are targeted to be ready in TSG#102.</a:t>
            </a:r>
          </a:p>
          <a:p>
            <a:pPr marL="590511" indent="-379413">
              <a:defRPr/>
            </a:pPr>
            <a:r>
              <a:rPr lang="en-US" altLang="zh-CN" sz="1200" b="1" dirty="0"/>
              <a:t>Jan.2024 (SA5#153) ~Sep,2025 (TSG#109): Rel-19 work time window. </a:t>
            </a:r>
          </a:p>
          <a:p>
            <a:pPr marL="1122363" lvl="1" indent="-303213">
              <a:buBlip>
                <a:blip r:embed="rId4"/>
              </a:buBlip>
              <a:defRPr/>
            </a:pPr>
            <a:r>
              <a:rPr lang="en-US" altLang="zh-CN" sz="1100" dirty="0"/>
              <a:t>SA2/SA6/CT related stage2 should be ready in TSG#106, to be able to sync with SA2/SA6/CT discussion.</a:t>
            </a:r>
          </a:p>
          <a:p>
            <a:pPr marL="1122363" lvl="1" indent="-303213">
              <a:buBlip>
                <a:blip r:embed="rId4"/>
              </a:buBlip>
              <a:defRPr/>
            </a:pPr>
            <a:r>
              <a:rPr lang="en-US" altLang="zh-CN" sz="1100" dirty="0"/>
              <a:t>Standalone OAM/RAN related stage2 should be ready in TSG#108, to be able to sync with RAN discussion.</a:t>
            </a:r>
          </a:p>
          <a:p>
            <a:pPr marL="590511" indent="-379413">
              <a:defRPr/>
            </a:pPr>
            <a:r>
              <a:rPr lang="en-US" altLang="zh-CN" sz="1200" b="1" dirty="0"/>
              <a:t>Jun (SA5#155)~Sep. 2024 (SA5#156/TSG#105): </a:t>
            </a:r>
            <a:r>
              <a:rPr lang="en-US" altLang="zh-CN" sz="1200" dirty="0"/>
              <a:t>Second Rel-19 WIs discussion time window (only if there are TU left). Second package of Sis/WIs are targeted to be ready in TSG#105 .</a:t>
            </a:r>
          </a:p>
        </p:txBody>
      </p:sp>
      <p:cxnSp>
        <p:nvCxnSpPr>
          <p:cNvPr id="12" name="直接箭头连接符 13">
            <a:extLst>
              <a:ext uri="{FF2B5EF4-FFF2-40B4-BE49-F238E27FC236}">
                <a16:creationId xmlns:a16="http://schemas.microsoft.com/office/drawing/2014/main" id="{E913E6F5-6CF6-429D-AE66-64B90D191C40}"/>
              </a:ext>
            </a:extLst>
          </p:cNvPr>
          <p:cNvCxnSpPr>
            <a:cxnSpLocks noChangeShapeType="1"/>
          </p:cNvCxnSpPr>
          <p:nvPr/>
        </p:nvCxnSpPr>
        <p:spPr bwMode="auto">
          <a:xfrm flipH="1">
            <a:off x="4753232" y="2561765"/>
            <a:ext cx="2875007" cy="882394"/>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 name="直接箭头连接符 11">
            <a:extLst>
              <a:ext uri="{FF2B5EF4-FFF2-40B4-BE49-F238E27FC236}">
                <a16:creationId xmlns:a16="http://schemas.microsoft.com/office/drawing/2014/main" id="{70254D9F-44B7-4133-B277-374A59807A51}"/>
              </a:ext>
            </a:extLst>
          </p:cNvPr>
          <p:cNvCxnSpPr>
            <a:cxnSpLocks noChangeShapeType="1"/>
          </p:cNvCxnSpPr>
          <p:nvPr/>
        </p:nvCxnSpPr>
        <p:spPr bwMode="auto">
          <a:xfrm flipH="1">
            <a:off x="2910982" y="2973859"/>
            <a:ext cx="4717256" cy="1421732"/>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4" name="文本框 27">
            <a:extLst>
              <a:ext uri="{FF2B5EF4-FFF2-40B4-BE49-F238E27FC236}">
                <a16:creationId xmlns:a16="http://schemas.microsoft.com/office/drawing/2014/main" id="{E1A9E221-7AD7-4358-A735-CAB6AEBD8732}"/>
              </a:ext>
            </a:extLst>
          </p:cNvPr>
          <p:cNvSpPr txBox="1"/>
          <p:nvPr/>
        </p:nvSpPr>
        <p:spPr>
          <a:xfrm>
            <a:off x="5182178" y="2536980"/>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5" name="文本框 28">
            <a:extLst>
              <a:ext uri="{FF2B5EF4-FFF2-40B4-BE49-F238E27FC236}">
                <a16:creationId xmlns:a16="http://schemas.microsoft.com/office/drawing/2014/main" id="{C2EFC090-9F26-4B79-9929-A7880BD9C00C}"/>
              </a:ext>
            </a:extLst>
          </p:cNvPr>
          <p:cNvSpPr txBox="1"/>
          <p:nvPr/>
        </p:nvSpPr>
        <p:spPr>
          <a:xfrm>
            <a:off x="5504315" y="3189549"/>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sp>
        <p:nvSpPr>
          <p:cNvPr id="17" name="Content Placeholder 5">
            <a:extLst>
              <a:ext uri="{FF2B5EF4-FFF2-40B4-BE49-F238E27FC236}">
                <a16:creationId xmlns:a16="http://schemas.microsoft.com/office/drawing/2014/main" id="{2762F7F7-B371-4D1A-83D9-4515CCB26A7D}"/>
              </a:ext>
            </a:extLst>
          </p:cNvPr>
          <p:cNvSpPr>
            <a:spLocks noGrp="1"/>
          </p:cNvSpPr>
          <p:nvPr>
            <p:ph idx="1"/>
          </p:nvPr>
        </p:nvSpPr>
        <p:spPr>
          <a:xfrm>
            <a:off x="233364" y="884237"/>
            <a:ext cx="6164822" cy="4972859"/>
          </a:xfrm>
        </p:spPr>
        <p:txBody>
          <a:bodyPr/>
          <a:lstStyle/>
          <a:p>
            <a:pPr marL="341313" indent="-341313">
              <a:defRPr/>
            </a:pPr>
            <a:r>
              <a:rPr lang="en-US" altLang="en-US" sz="1800" dirty="0"/>
              <a:t>Release 19 Freezes and other milestones, sorted by dates :</a:t>
            </a:r>
          </a:p>
          <a:p>
            <a:pPr lvl="1">
              <a:defRPr/>
            </a:pPr>
            <a:r>
              <a:rPr lang="en-GB" altLang="en-US" sz="1400" b="1" dirty="0"/>
              <a:t>June 2023: </a:t>
            </a:r>
            <a:r>
              <a:rPr lang="en-US" altLang="en-US" sz="1400" b="1" dirty="0"/>
              <a:t>RAN workshop </a:t>
            </a:r>
            <a:r>
              <a:rPr lang="en-GB" altLang="en-US" sz="1400" b="1" dirty="0"/>
              <a:t>on Rel-19 content, </a:t>
            </a:r>
            <a:r>
              <a:rPr lang="en-US" altLang="en-US" sz="1400" b="1" dirty="0"/>
              <a:t>SA workshop </a:t>
            </a:r>
            <a:r>
              <a:rPr lang="en-GB" altLang="en-US" sz="1400" b="1" dirty="0"/>
              <a:t>on Rel-19 content</a:t>
            </a:r>
          </a:p>
          <a:p>
            <a:pPr lvl="1">
              <a:defRPr/>
            </a:pPr>
            <a:r>
              <a:rPr lang="en-GB" altLang="en-US" sz="1400" dirty="0"/>
              <a:t>Sept 2023 (TSG#101): </a:t>
            </a:r>
          </a:p>
          <a:p>
            <a:pPr lvl="2">
              <a:defRPr/>
            </a:pPr>
            <a:r>
              <a:rPr lang="en-GB" altLang="en-US" sz="1050" dirty="0"/>
              <a:t>Stage 1: 80% normative work</a:t>
            </a:r>
          </a:p>
          <a:p>
            <a:pPr lvl="2">
              <a:defRPr/>
            </a:pPr>
            <a:r>
              <a:rPr lang="en-GB" altLang="en-US" sz="1050" dirty="0"/>
              <a:t>Approve 1st part of SA Stage 2 package (SA/CT)</a:t>
            </a:r>
          </a:p>
          <a:p>
            <a:pPr lvl="1">
              <a:defRPr/>
            </a:pPr>
            <a:r>
              <a:rPr lang="en-GB" altLang="en-US" sz="1400" b="1" dirty="0"/>
              <a:t>Dec 2023 (TSG#102): </a:t>
            </a:r>
          </a:p>
          <a:p>
            <a:pPr lvl="2">
              <a:defRPr/>
            </a:pPr>
            <a:r>
              <a:rPr lang="en-GB" altLang="en-US" sz="1050" dirty="0"/>
              <a:t>Stage 1: 100% normative work</a:t>
            </a:r>
          </a:p>
          <a:p>
            <a:pPr lvl="2">
              <a:defRPr/>
            </a:pPr>
            <a:r>
              <a:rPr lang="en-GB" altLang="en-US" sz="1050" dirty="0"/>
              <a:t>RAN1/2/3 Content Definition</a:t>
            </a:r>
          </a:p>
          <a:p>
            <a:pPr lvl="2">
              <a:defRPr/>
            </a:pPr>
            <a:r>
              <a:rPr lang="en-GB" altLang="en-US" sz="1050" dirty="0"/>
              <a:t>Approve final package of SA Stage 2 with RAN/CT</a:t>
            </a:r>
          </a:p>
          <a:p>
            <a:pPr lvl="1">
              <a:defRPr/>
            </a:pPr>
            <a:r>
              <a:rPr lang="en-US" altLang="en-US" sz="1400" dirty="0"/>
              <a:t>Mar 2024 (TSG#103):  </a:t>
            </a:r>
            <a:r>
              <a:rPr lang="en-US" altLang="en-US" sz="1050" dirty="0"/>
              <a:t>RAN4 </a:t>
            </a:r>
            <a:r>
              <a:rPr lang="en-GB" altLang="en-US" sz="1050" dirty="0"/>
              <a:t>Content Definition</a:t>
            </a:r>
            <a:endParaRPr lang="en-US" altLang="en-US" sz="1050" dirty="0"/>
          </a:p>
          <a:p>
            <a:pPr lvl="1">
              <a:defRPr/>
            </a:pPr>
            <a:r>
              <a:rPr lang="en-GB" altLang="en-US" sz="1400" b="1" dirty="0"/>
              <a:t>Dec 2024 (TSG#106): </a:t>
            </a:r>
            <a:r>
              <a:rPr lang="en-US" altLang="en-US" sz="1400" b="1" dirty="0"/>
              <a:t>Stage 2 Functional work (SA2 and SA6) Freeze </a:t>
            </a:r>
            <a:r>
              <a:rPr lang="en-US" altLang="en-US" sz="1400" dirty="0"/>
              <a:t>(working assumption)</a:t>
            </a:r>
            <a:endParaRPr lang="en-GB" altLang="en-US" sz="1400" dirty="0"/>
          </a:p>
          <a:p>
            <a:pPr lvl="1">
              <a:defRPr/>
            </a:pPr>
            <a:r>
              <a:rPr lang="en-US" altLang="en-US" sz="1400" dirty="0"/>
              <a:t>June 2025 (TSG#108): </a:t>
            </a:r>
            <a:r>
              <a:rPr lang="en-US" altLang="en-US" sz="1100" dirty="0"/>
              <a:t>RAN1 freeze</a:t>
            </a:r>
          </a:p>
          <a:p>
            <a:pPr lvl="1">
              <a:defRPr/>
            </a:pPr>
            <a:r>
              <a:rPr lang="en-US" altLang="en-US" sz="1400" b="1" dirty="0"/>
              <a:t>Sept 2025 (TSG#109):</a:t>
            </a:r>
          </a:p>
          <a:p>
            <a:pPr lvl="2">
              <a:defRPr/>
            </a:pPr>
            <a:r>
              <a:rPr lang="en-US" altLang="en-US" sz="1100" dirty="0"/>
              <a:t>RAN2, RAN3, RAN4Core freeze</a:t>
            </a:r>
          </a:p>
          <a:p>
            <a:pPr lvl="2">
              <a:defRPr/>
            </a:pPr>
            <a:r>
              <a:rPr lang="en-US" altLang="en-US" sz="1100" b="1" dirty="0"/>
              <a:t>Stage 3 (</a:t>
            </a:r>
            <a:r>
              <a:rPr lang="en-US" altLang="en-US" sz="1100" dirty="0"/>
              <a:t>all CT WGs; SA WGs involved with Stage 3) </a:t>
            </a:r>
            <a:r>
              <a:rPr lang="en-US" altLang="en-US" sz="1100" b="1" dirty="0"/>
              <a:t>freeze</a:t>
            </a:r>
            <a:r>
              <a:rPr lang="en-US" altLang="en-US" sz="1100" dirty="0"/>
              <a:t> (working assumption)</a:t>
            </a:r>
          </a:p>
          <a:p>
            <a:pPr lvl="1">
              <a:defRPr/>
            </a:pPr>
            <a:r>
              <a:rPr lang="en-US" altLang="en-US" sz="1400" dirty="0"/>
              <a:t>Dec 2025 (TSG#110):</a:t>
            </a:r>
          </a:p>
          <a:p>
            <a:pPr lvl="2">
              <a:defRPr/>
            </a:pPr>
            <a:r>
              <a:rPr lang="en-US" altLang="en-US" sz="1100" dirty="0"/>
              <a:t>RAN4Perf freeze</a:t>
            </a:r>
          </a:p>
          <a:p>
            <a:pPr lvl="2">
              <a:defRPr/>
            </a:pPr>
            <a:r>
              <a:rPr lang="en-US" altLang="en-US" sz="1100" dirty="0"/>
              <a:t>“coding freeze”. Freeze of:</a:t>
            </a:r>
            <a:r>
              <a:rPr lang="en-GB" altLang="en-US" sz="1100" dirty="0"/>
              <a:t>ASN-1; Open APIs </a:t>
            </a:r>
            <a:r>
              <a:rPr lang="en-US" altLang="en-US" sz="1100" dirty="0"/>
              <a:t>(working assumption)</a:t>
            </a:r>
            <a:endParaRPr lang="en-GB" altLang="en-US" sz="1100" dirty="0"/>
          </a:p>
          <a:p>
            <a:pPr lvl="1">
              <a:defRPr/>
            </a:pPr>
            <a:endParaRPr lang="en-US" altLang="en-US" sz="1100" b="1" dirty="0"/>
          </a:p>
          <a:p>
            <a:pPr lvl="1">
              <a:defRPr/>
            </a:pPr>
            <a:endParaRPr lang="en-US" altLang="en-US" sz="1400" b="1" dirty="0"/>
          </a:p>
        </p:txBody>
      </p:sp>
      <p:sp>
        <p:nvSpPr>
          <p:cNvPr id="18" name="Oval 1">
            <a:extLst>
              <a:ext uri="{FF2B5EF4-FFF2-40B4-BE49-F238E27FC236}">
                <a16:creationId xmlns:a16="http://schemas.microsoft.com/office/drawing/2014/main" id="{7AEC144C-EFF0-4118-8B39-A5B35E415C1D}"/>
              </a:ext>
            </a:extLst>
          </p:cNvPr>
          <p:cNvSpPr>
            <a:spLocks noChangeArrowheads="1"/>
          </p:cNvSpPr>
          <p:nvPr/>
        </p:nvSpPr>
        <p:spPr bwMode="auto">
          <a:xfrm>
            <a:off x="582613" y="1401763"/>
            <a:ext cx="6259512" cy="712787"/>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9" name="Straight Arrow Connector 6">
            <a:extLst>
              <a:ext uri="{FF2B5EF4-FFF2-40B4-BE49-F238E27FC236}">
                <a16:creationId xmlns:a16="http://schemas.microsoft.com/office/drawing/2014/main" id="{1BEC4ADB-8834-468D-90EB-6C623B212B17}"/>
              </a:ext>
            </a:extLst>
          </p:cNvPr>
          <p:cNvCxnSpPr>
            <a:cxnSpLocks noChangeShapeType="1"/>
          </p:cNvCxnSpPr>
          <p:nvPr/>
        </p:nvCxnSpPr>
        <p:spPr bwMode="auto">
          <a:xfrm>
            <a:off x="104775" y="1778000"/>
            <a:ext cx="858838"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1" name="TextBox 6">
            <a:extLst>
              <a:ext uri="{FF2B5EF4-FFF2-40B4-BE49-F238E27FC236}">
                <a16:creationId xmlns:a16="http://schemas.microsoft.com/office/drawing/2014/main" id="{DD9BF62E-5B47-4FC5-98EC-00973CBFF2A5}"/>
              </a:ext>
            </a:extLst>
          </p:cNvPr>
          <p:cNvSpPr txBox="1">
            <a:spLocks noChangeArrowheads="1"/>
          </p:cNvSpPr>
          <p:nvPr/>
        </p:nvSpPr>
        <p:spPr bwMode="auto">
          <a:xfrm>
            <a:off x="0" y="1482725"/>
            <a:ext cx="57467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b="1">
                <a:solidFill>
                  <a:srgbClr val="FF0000"/>
                </a:solidFill>
              </a:rPr>
              <a:t>Now</a:t>
            </a:r>
          </a:p>
        </p:txBody>
      </p:sp>
      <p:sp>
        <p:nvSpPr>
          <p:cNvPr id="22" name="Freeform: Shape 1">
            <a:extLst>
              <a:ext uri="{FF2B5EF4-FFF2-40B4-BE49-F238E27FC236}">
                <a16:creationId xmlns:a16="http://schemas.microsoft.com/office/drawing/2014/main" id="{18F5ADBA-AD03-4B6B-AF6A-501CBFC8B554}"/>
              </a:ext>
            </a:extLst>
          </p:cNvPr>
          <p:cNvSpPr>
            <a:spLocks/>
          </p:cNvSpPr>
          <p:nvPr/>
        </p:nvSpPr>
        <p:spPr bwMode="auto">
          <a:xfrm>
            <a:off x="103188" y="1822450"/>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70C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23" name="Freeform: Shape 2">
            <a:extLst>
              <a:ext uri="{FF2B5EF4-FFF2-40B4-BE49-F238E27FC236}">
                <a16:creationId xmlns:a16="http://schemas.microsoft.com/office/drawing/2014/main" id="{169BC774-970E-4D3E-9DCF-12686DB3D327}"/>
              </a:ext>
            </a:extLst>
          </p:cNvPr>
          <p:cNvSpPr>
            <a:spLocks/>
          </p:cNvSpPr>
          <p:nvPr/>
        </p:nvSpPr>
        <p:spPr bwMode="auto">
          <a:xfrm>
            <a:off x="101600" y="1238250"/>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25" name="Rectangle 12">
            <a:extLst>
              <a:ext uri="{FF2B5EF4-FFF2-40B4-BE49-F238E27FC236}">
                <a16:creationId xmlns:a16="http://schemas.microsoft.com/office/drawing/2014/main" id="{CB056949-514F-4C56-A814-5C7EB85DB53A}"/>
              </a:ext>
            </a:extLst>
          </p:cNvPr>
          <p:cNvSpPr>
            <a:spLocks noChangeArrowheads="1"/>
          </p:cNvSpPr>
          <p:nvPr/>
        </p:nvSpPr>
        <p:spPr bwMode="auto">
          <a:xfrm>
            <a:off x="6747435" y="4014556"/>
            <a:ext cx="5288149" cy="2172883"/>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marL="341313" indent="-341313">
              <a:spcBef>
                <a:spcPct val="20000"/>
              </a:spcBef>
              <a:buBlip>
                <a:blip r:embed="rId3"/>
              </a:buBlip>
              <a:defRPr/>
            </a:pPr>
            <a:r>
              <a:rPr lang="en-US" altLang="en-US" sz="1600" b="1" u="sng" dirty="0">
                <a:latin typeface="+mn-lt"/>
                <a:cs typeface="+mn-cs"/>
              </a:rPr>
              <a:t>SA5 CH Release 19 </a:t>
            </a:r>
            <a:r>
              <a:rPr lang="en-US" altLang="en-US" sz="1600" dirty="0">
                <a:latin typeface="+mn-lt"/>
                <a:cs typeface="+mn-cs"/>
              </a:rPr>
              <a:t>Freezes and other milestones, sorted by dates :</a:t>
            </a:r>
          </a:p>
          <a:p>
            <a:pPr marL="590511" indent="-379413">
              <a:spcBef>
                <a:spcPct val="20000"/>
              </a:spcBef>
              <a:buBlip>
                <a:blip r:embed="rId2"/>
              </a:buBlip>
              <a:defRPr/>
            </a:pPr>
            <a:r>
              <a:rPr lang="en-US" altLang="zh-CN" sz="1200" b="1" dirty="0">
                <a:latin typeface="+mn-lt"/>
                <a:ea typeface="MS PGothic" panose="020B0600070205080204" pitchFamily="34" charset="-128"/>
              </a:rPr>
              <a:t>May 2024 (SA5#155): </a:t>
            </a:r>
            <a:r>
              <a:rPr lang="en-US" altLang="zh-CN" sz="1200" dirty="0">
                <a:latin typeface="+mn-lt"/>
                <a:ea typeface="MS PGothic" panose="020B0600070205080204" pitchFamily="34" charset="-128"/>
              </a:rPr>
              <a:t>First Rel-19 SIs/WIs discussion time window based on SA2 SID. </a:t>
            </a:r>
          </a:p>
          <a:p>
            <a:pPr marL="590511" indent="-379413">
              <a:spcBef>
                <a:spcPct val="20000"/>
              </a:spcBef>
              <a:buBlip>
                <a:blip r:embed="rId2"/>
              </a:buBlip>
              <a:defRPr/>
            </a:pPr>
            <a:r>
              <a:rPr lang="en-US" altLang="zh-CN" sz="1200" b="1" dirty="0">
                <a:latin typeface="+mn-lt"/>
                <a:ea typeface="MS PGothic" panose="020B0600070205080204" pitchFamily="34" charset="-128"/>
              </a:rPr>
              <a:t>Aug 2024 (SA5#156): </a:t>
            </a:r>
            <a:r>
              <a:rPr lang="en-US" altLang="zh-CN" sz="1200" dirty="0">
                <a:latin typeface="+mn-lt"/>
                <a:ea typeface="MS PGothic" panose="020B0600070205080204" pitchFamily="34" charset="-128"/>
              </a:rPr>
              <a:t>Rel-19 SIs/WIs check point with SA2 SIs approvals.</a:t>
            </a:r>
          </a:p>
          <a:p>
            <a:pPr marL="590511" indent="-379413">
              <a:spcBef>
                <a:spcPct val="20000"/>
              </a:spcBef>
              <a:buBlip>
                <a:blip r:embed="rId2"/>
              </a:buBlip>
              <a:defRPr/>
            </a:pPr>
            <a:r>
              <a:rPr lang="en-US" altLang="zh-CN" sz="1200" b="1" dirty="0">
                <a:latin typeface="+mn-lt"/>
                <a:ea typeface="MS PGothic" panose="020B0600070205080204" pitchFamily="34" charset="-128"/>
              </a:rPr>
              <a:t>Nov 2024 (SA5#158): </a:t>
            </a:r>
            <a:r>
              <a:rPr lang="en-US" altLang="zh-CN" sz="1200" dirty="0">
                <a:latin typeface="+mn-lt"/>
                <a:ea typeface="MS PGothic" panose="020B0600070205080204" pitchFamily="34" charset="-128"/>
              </a:rPr>
              <a:t>Target for SID completion and First Rel-19 WIs discussion time window based on SA2 WIs</a:t>
            </a:r>
          </a:p>
          <a:p>
            <a:pPr marL="590511" indent="-379413">
              <a:spcBef>
                <a:spcPct val="20000"/>
              </a:spcBef>
              <a:buBlip>
                <a:blip r:embed="rId2"/>
              </a:buBlip>
              <a:defRPr/>
            </a:pPr>
            <a:r>
              <a:rPr lang="en-US" altLang="zh-CN" sz="1200" b="1" dirty="0">
                <a:latin typeface="+mn-lt"/>
                <a:ea typeface="MS PGothic" panose="020B0600070205080204" pitchFamily="34" charset="-128"/>
              </a:rPr>
              <a:t>Jan 2025 (SA5#159): </a:t>
            </a:r>
            <a:r>
              <a:rPr lang="en-US" altLang="zh-CN" sz="1200" dirty="0">
                <a:latin typeface="+mn-lt"/>
                <a:ea typeface="MS PGothic" panose="020B0600070205080204" pitchFamily="34" charset="-128"/>
              </a:rPr>
              <a:t>Rel-19 WIs package update</a:t>
            </a:r>
          </a:p>
          <a:p>
            <a:pPr marL="590511" indent="-379413">
              <a:spcBef>
                <a:spcPct val="20000"/>
              </a:spcBef>
              <a:buBlip>
                <a:blip r:embed="rId2"/>
              </a:buBlip>
              <a:defRPr/>
            </a:pPr>
            <a:r>
              <a:rPr lang="en-US" altLang="zh-CN" sz="1200" b="1" dirty="0">
                <a:latin typeface="+mn-lt"/>
                <a:ea typeface="MS PGothic" panose="020B0600070205080204" pitchFamily="34" charset="-128"/>
              </a:rPr>
              <a:t>Dec 2025 (SA#110): </a:t>
            </a:r>
            <a:r>
              <a:rPr lang="en-US" altLang="zh-CN" sz="1200" dirty="0">
                <a:latin typeface="+mn-lt"/>
                <a:ea typeface="MS PGothic" panose="020B0600070205080204" pitchFamily="34" charset="-128"/>
              </a:rPr>
              <a:t>Rel-19 WIs package complete</a:t>
            </a:r>
          </a:p>
          <a:p>
            <a:pPr marL="590511" indent="-379413">
              <a:spcBef>
                <a:spcPct val="20000"/>
              </a:spcBef>
              <a:buBlip>
                <a:blip r:embed="rId2"/>
              </a:buBlip>
              <a:defRPr/>
            </a:pPr>
            <a:endParaRPr lang="en-US" altLang="zh-CN" sz="1200" dirty="0">
              <a:latin typeface="+mn-lt"/>
              <a:ea typeface="MS PGothic" panose="020B0600070205080204" pitchFamily="34" charset="-128"/>
            </a:endParaRPr>
          </a:p>
          <a:p>
            <a:endParaRPr lang="en-US" altLang="en-US" dirty="0"/>
          </a:p>
        </p:txBody>
      </p:sp>
      <p:cxnSp>
        <p:nvCxnSpPr>
          <p:cNvPr id="26" name="直接箭头连接符 13">
            <a:extLst>
              <a:ext uri="{FF2B5EF4-FFF2-40B4-BE49-F238E27FC236}">
                <a16:creationId xmlns:a16="http://schemas.microsoft.com/office/drawing/2014/main" id="{473F47AF-C94A-4EC9-B2E3-538116AA1FAC}"/>
              </a:ext>
            </a:extLst>
          </p:cNvPr>
          <p:cNvCxnSpPr>
            <a:cxnSpLocks noChangeShapeType="1"/>
          </p:cNvCxnSpPr>
          <p:nvPr/>
        </p:nvCxnSpPr>
        <p:spPr bwMode="auto">
          <a:xfrm flipH="1" flipV="1">
            <a:off x="4753232" y="3667760"/>
            <a:ext cx="2257168" cy="1645920"/>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 name="直接箭头连接符 13">
            <a:extLst>
              <a:ext uri="{FF2B5EF4-FFF2-40B4-BE49-F238E27FC236}">
                <a16:creationId xmlns:a16="http://schemas.microsoft.com/office/drawing/2014/main" id="{57130192-4B2B-4A94-A644-D9F2CB581BD5}"/>
              </a:ext>
            </a:extLst>
          </p:cNvPr>
          <p:cNvCxnSpPr>
            <a:cxnSpLocks noChangeShapeType="1"/>
          </p:cNvCxnSpPr>
          <p:nvPr/>
        </p:nvCxnSpPr>
        <p:spPr bwMode="auto">
          <a:xfrm flipH="1" flipV="1">
            <a:off x="2997200" y="5100997"/>
            <a:ext cx="4013200" cy="778488"/>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19231192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6908" y="930877"/>
            <a:ext cx="10899103" cy="5533823"/>
          </a:xfrm>
          <a:prstGeom prst="rect">
            <a:avLst/>
          </a:prstGeom>
          <a:solidFill>
            <a:schemeClr val="bg1"/>
          </a:solidFill>
        </p:spPr>
        <p:txBody>
          <a:bodyPr wrap="square">
            <a:spAutoFit/>
          </a:bodyPr>
          <a:lstStyle/>
          <a:p>
            <a:r>
              <a:rPr lang="en-US" altLang="zh-CN" sz="1100" b="1" dirty="0">
                <a:latin typeface="+mn-lt"/>
              </a:rPr>
              <a:t>SA5 OAM Release 18 planning</a:t>
            </a:r>
            <a:r>
              <a:rPr lang="zh-CN" altLang="en-US" sz="1100" b="1" dirty="0">
                <a:latin typeface="+mn-lt"/>
              </a:rPr>
              <a:t>：</a:t>
            </a:r>
            <a:r>
              <a:rPr lang="en-US" altLang="zh-CN" sz="1100" b="1" dirty="0">
                <a:latin typeface="+mn-lt"/>
              </a:rPr>
              <a:t> </a:t>
            </a:r>
          </a:p>
          <a:p>
            <a:pPr marL="609585" indent="-609585">
              <a:spcBef>
                <a:spcPct val="20000"/>
              </a:spcBef>
              <a:buBlip>
                <a:blip r:embed="rId2"/>
              </a:buBlip>
              <a:defRPr/>
            </a:pPr>
            <a:r>
              <a:rPr lang="en-US" altLang="zh-CN" sz="1200" dirty="0">
                <a:latin typeface="+mn-lt"/>
                <a:cs typeface="+mn-cs"/>
              </a:rPr>
              <a:t>Mar 2022 (TSG#95): SA5 SIDs/WIDs specified</a:t>
            </a:r>
          </a:p>
          <a:p>
            <a:pPr marL="609585" indent="-609585">
              <a:spcBef>
                <a:spcPct val="20000"/>
              </a:spcBef>
              <a:buBlip>
                <a:blip r:embed="rId2"/>
              </a:buBlip>
              <a:defRPr/>
            </a:pPr>
            <a:r>
              <a:rPr lang="en-US" altLang="zh-CN" sz="1200" dirty="0">
                <a:latin typeface="+mn-lt"/>
                <a:cs typeface="+mn-cs"/>
              </a:rPr>
              <a:t>Mar 2023 (TSG#99) and Jun 2023(TSG#100): SA5 SID concluded and Rel-18 WID started if needed</a:t>
            </a:r>
          </a:p>
          <a:p>
            <a:pPr marL="609585" indent="-609585">
              <a:spcBef>
                <a:spcPct val="20000"/>
              </a:spcBef>
              <a:buBlip>
                <a:blip r:embed="rId2"/>
              </a:buBlip>
              <a:defRPr/>
            </a:pPr>
            <a:r>
              <a:rPr lang="en-US" altLang="zh-CN" sz="1200" dirty="0">
                <a:latin typeface="+mn-lt"/>
                <a:cs typeface="+mn-cs"/>
              </a:rPr>
              <a:t>Sep 2023 (TSG#101): Stage 1 work freeze</a:t>
            </a:r>
          </a:p>
          <a:p>
            <a:pPr marL="609585" indent="-609585">
              <a:spcBef>
                <a:spcPct val="20000"/>
              </a:spcBef>
              <a:buBlip>
                <a:blip r:embed="rId2"/>
              </a:buBlip>
              <a:defRPr/>
            </a:pPr>
            <a:r>
              <a:rPr lang="en-US" altLang="zh-CN" sz="12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200" dirty="0">
                <a:latin typeface="+mn-lt"/>
                <a:cs typeface="+mn-cs"/>
              </a:rPr>
              <a:t>Mar 2024 (TSG#103): Stage 2 Functional work Freeze and stage 3 (RAN related)</a:t>
            </a:r>
          </a:p>
          <a:p>
            <a:pPr>
              <a:spcBef>
                <a:spcPct val="20000"/>
              </a:spcBef>
              <a:defRPr/>
            </a:pPr>
            <a:endParaRPr lang="en-US" altLang="zh-CN" sz="1200" dirty="0">
              <a:latin typeface="+mn-lt"/>
              <a:cs typeface="+mn-cs"/>
            </a:endParaRPr>
          </a:p>
          <a:p>
            <a:pPr lvl="0"/>
            <a:r>
              <a:rPr lang="en-US" altLang="zh-CN" sz="1100" b="1" dirty="0">
                <a:solidFill>
                  <a:prstClr val="black"/>
                </a:solidFill>
                <a:latin typeface="+mn-lt"/>
              </a:rPr>
              <a:t>SA5 OAM Release 19 planning workshop</a:t>
            </a:r>
            <a:r>
              <a:rPr lang="zh-CN" altLang="en-US" sz="1100" b="1" dirty="0">
                <a:solidFill>
                  <a:prstClr val="black"/>
                </a:solidFill>
                <a:latin typeface="+mn-lt"/>
              </a:rPr>
              <a:t>：</a:t>
            </a:r>
            <a:r>
              <a:rPr lang="en-US" altLang="zh-CN" sz="1100" b="1" dirty="0">
                <a:solidFill>
                  <a:prstClr val="black"/>
                </a:solidFill>
                <a:latin typeface="+mn-lt"/>
              </a:rPr>
              <a:t> </a:t>
            </a:r>
          </a:p>
          <a:p>
            <a:pPr marL="609585" lvl="0" indent="-609585">
              <a:spcBef>
                <a:spcPct val="20000"/>
              </a:spcBef>
              <a:buBlip>
                <a:blip r:embed="rId2"/>
              </a:buBlip>
              <a:defRPr/>
            </a:pPr>
            <a:r>
              <a:rPr lang="en-US" altLang="zh-CN" sz="1200" dirty="0">
                <a:latin typeface="+mn-lt"/>
              </a:rPr>
              <a:t>June 2023 SA Rel-19 workshop: Provide SA5 relevant Rel-19 inputs/planning to Jun SA workshop </a:t>
            </a:r>
          </a:p>
          <a:p>
            <a:pPr marL="609585" lvl="0" indent="-609585">
              <a:spcBef>
                <a:spcPct val="20000"/>
              </a:spcBef>
              <a:buBlip>
                <a:blip r:embed="rId2"/>
              </a:buBlip>
              <a:defRPr/>
            </a:pPr>
            <a:r>
              <a:rPr lang="en-US" altLang="zh-CN" sz="1200" dirty="0">
                <a:latin typeface="+mn-lt"/>
              </a:rPr>
              <a:t>Sep 2023 (TSG#101): Submit Rel-19 1</a:t>
            </a:r>
            <a:r>
              <a:rPr lang="en-US" altLang="zh-CN" sz="1200" baseline="30000" dirty="0">
                <a:latin typeface="+mn-lt"/>
              </a:rPr>
              <a:t>st</a:t>
            </a:r>
            <a:r>
              <a:rPr lang="en-US" altLang="zh-CN" sz="1200" dirty="0">
                <a:latin typeface="+mn-lt"/>
              </a:rPr>
              <a:t> package following 3GPP timelines </a:t>
            </a:r>
          </a:p>
          <a:p>
            <a:pPr marL="609585" indent="-609585">
              <a:spcBef>
                <a:spcPct val="20000"/>
              </a:spcBef>
              <a:buBlip>
                <a:blip r:embed="rId2"/>
              </a:buBlip>
              <a:defRPr/>
            </a:pPr>
            <a:r>
              <a:rPr lang="en-US" altLang="zh-CN" sz="1200" dirty="0">
                <a:latin typeface="+mn-lt"/>
              </a:rPr>
              <a:t>Dec 2023 (TSG#102): Submit Rel-19 final package following 3GPP timelines </a:t>
            </a:r>
          </a:p>
          <a:p>
            <a:pPr lvl="0">
              <a:spcBef>
                <a:spcPct val="20000"/>
              </a:spcBef>
              <a:defRPr/>
            </a:pPr>
            <a:endParaRPr lang="en-US" altLang="zh-CN" sz="1100" b="1" dirty="0">
              <a:solidFill>
                <a:prstClr val="black"/>
              </a:solidFill>
              <a:latin typeface="+mn-lt"/>
            </a:endParaRPr>
          </a:p>
          <a:p>
            <a:pPr lvl="0">
              <a:spcBef>
                <a:spcPct val="20000"/>
              </a:spcBef>
              <a:defRPr/>
            </a:pPr>
            <a:r>
              <a:rPr lang="en-US" altLang="zh-CN" sz="1100" b="1" dirty="0">
                <a:solidFill>
                  <a:prstClr val="black"/>
                </a:solidFill>
                <a:latin typeface="+mn-lt"/>
              </a:rPr>
              <a:t>SA5 OAM Release 19 planning:</a:t>
            </a:r>
            <a:endParaRPr lang="en-US" altLang="zh-CN" sz="1200" dirty="0">
              <a:latin typeface="+mn-lt"/>
            </a:endParaRPr>
          </a:p>
          <a:p>
            <a:pPr marL="609585" lvl="0" indent="-609585">
              <a:spcBef>
                <a:spcPct val="20000"/>
              </a:spcBef>
              <a:buBlip>
                <a:blip r:embed="rId2"/>
              </a:buBlip>
              <a:defRPr/>
            </a:pPr>
            <a:r>
              <a:rPr lang="en-US" altLang="zh-CN" sz="1200" dirty="0">
                <a:latin typeface="+mn-lt"/>
              </a:rPr>
              <a:t>Oct.2023 (SA5#151) ~Dec.2023 (SA5#152/TSG#102): First Rel-19 Sis/WIs discussion time window. First package of Sis/WIs are targeted to be ready in TSG#102.</a:t>
            </a:r>
          </a:p>
          <a:p>
            <a:pPr marL="609585" lvl="0" indent="-609585">
              <a:spcBef>
                <a:spcPct val="20000"/>
              </a:spcBef>
              <a:buBlip>
                <a:blip r:embed="rId2"/>
              </a:buBlip>
              <a:defRPr/>
            </a:pPr>
            <a:r>
              <a:rPr lang="en-US" altLang="zh-CN" sz="1200" dirty="0">
                <a:latin typeface="+mn-lt"/>
              </a:rPr>
              <a:t>Jan.2024 (SA5#153) ~Sep,2025 (TSG#109): Rel-19 work time window. </a:t>
            </a:r>
          </a:p>
          <a:p>
            <a:pPr marL="1217598" lvl="1" indent="-609585">
              <a:spcBef>
                <a:spcPct val="20000"/>
              </a:spcBef>
              <a:buBlip>
                <a:blip r:embed="rId2"/>
              </a:buBlip>
              <a:defRPr/>
            </a:pPr>
            <a:r>
              <a:rPr lang="en-US" altLang="zh-CN" sz="1200" dirty="0">
                <a:latin typeface="+mn-lt"/>
              </a:rPr>
              <a:t>SA2/SA6/CT related stage2 should be ready in TSG#106, to be able to sync with SA2/SA6/CT discussion.</a:t>
            </a:r>
          </a:p>
          <a:p>
            <a:pPr marL="1217598" lvl="1" indent="-609585">
              <a:spcBef>
                <a:spcPct val="20000"/>
              </a:spcBef>
              <a:buBlip>
                <a:blip r:embed="rId2"/>
              </a:buBlip>
              <a:defRPr/>
            </a:pPr>
            <a:r>
              <a:rPr lang="en-US" altLang="zh-CN" sz="1200" dirty="0">
                <a:latin typeface="+mn-lt"/>
              </a:rPr>
              <a:t>Standalone OAM/RAN related stage2 should be ready in TSG#108, to be able to sync with RAN discussion.</a:t>
            </a:r>
          </a:p>
          <a:p>
            <a:pPr marL="609585" lvl="0" indent="-609585">
              <a:spcBef>
                <a:spcPct val="20000"/>
              </a:spcBef>
              <a:buBlip>
                <a:blip r:embed="rId2"/>
              </a:buBlip>
              <a:defRPr/>
            </a:pPr>
            <a:r>
              <a:rPr lang="en-US" altLang="zh-CN" sz="1200" dirty="0">
                <a:latin typeface="+mn-lt"/>
              </a:rPr>
              <a:t>Jun (SA5#155)~Sep. 2024 (SA5#156/TSG#105): Second Rel-19 WIs discussion time window (only if there are TU left). Second package of Sis/WIs are targeted to be ready in TSG#105 .</a:t>
            </a:r>
          </a:p>
          <a:p>
            <a:pPr>
              <a:defRPr/>
            </a:pPr>
            <a:endParaRPr lang="en-US" altLang="zh-CN" sz="1100" b="1" dirty="0">
              <a:latin typeface="+mn-lt"/>
            </a:endParaRPr>
          </a:p>
          <a:p>
            <a:pPr>
              <a:defRPr/>
            </a:pPr>
            <a:r>
              <a:rPr lang="en-US" altLang="zh-CN" sz="1100" b="1" dirty="0">
                <a:latin typeface="+mn-lt"/>
              </a:rPr>
              <a:t>Note: </a:t>
            </a:r>
          </a:p>
          <a:p>
            <a:pPr marL="609585" indent="-609585">
              <a:spcBef>
                <a:spcPct val="20000"/>
              </a:spcBef>
              <a:buBlip>
                <a:blip r:embed="rId2"/>
              </a:buBlip>
              <a:defRPr/>
            </a:pPr>
            <a:r>
              <a:rPr lang="en-US" altLang="zh-CN" sz="12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2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2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200" dirty="0">
                <a:latin typeface="+mn-lt"/>
                <a:cs typeface="+mn-cs"/>
              </a:rPr>
              <a:t>Avoid exception requests as much as possible, and in case the work could not be completed according to the time plan, either narrow down the scope of the work, or postpone the work to next release.</a:t>
            </a: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a:t>
            </a:r>
            <a:endParaRPr lang="en-US" sz="2800" dirty="0"/>
          </a:p>
        </p:txBody>
      </p:sp>
      <p:cxnSp>
        <p:nvCxnSpPr>
          <p:cNvPr id="4" name="Straight Arrow Connector 6">
            <a:extLst>
              <a:ext uri="{FF2B5EF4-FFF2-40B4-BE49-F238E27FC236}">
                <a16:creationId xmlns:a16="http://schemas.microsoft.com/office/drawing/2014/main" id="{5032C2E6-0FF5-410E-B84B-77B754FBFC95}"/>
              </a:ext>
            </a:extLst>
          </p:cNvPr>
          <p:cNvCxnSpPr>
            <a:cxnSpLocks noChangeShapeType="1"/>
          </p:cNvCxnSpPr>
          <p:nvPr/>
        </p:nvCxnSpPr>
        <p:spPr bwMode="auto">
          <a:xfrm>
            <a:off x="264283" y="1741064"/>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C1E7E8C5-3BC0-457B-B936-6FD25D4A184F}"/>
              </a:ext>
            </a:extLst>
          </p:cNvPr>
          <p:cNvSpPr txBox="1">
            <a:spLocks noChangeArrowheads="1"/>
          </p:cNvSpPr>
          <p:nvPr/>
        </p:nvSpPr>
        <p:spPr bwMode="auto">
          <a:xfrm>
            <a:off x="216004" y="1408711"/>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cxnSp>
        <p:nvCxnSpPr>
          <p:cNvPr id="8" name="Straight Arrow Connector 6">
            <a:extLst>
              <a:ext uri="{FF2B5EF4-FFF2-40B4-BE49-F238E27FC236}">
                <a16:creationId xmlns:a16="http://schemas.microsoft.com/office/drawing/2014/main" id="{3FEC82DE-9246-4BB4-A1BA-FEE6308107A7}"/>
              </a:ext>
            </a:extLst>
          </p:cNvPr>
          <p:cNvCxnSpPr>
            <a:cxnSpLocks noChangeShapeType="1"/>
          </p:cNvCxnSpPr>
          <p:nvPr/>
        </p:nvCxnSpPr>
        <p:spPr bwMode="auto">
          <a:xfrm>
            <a:off x="240143" y="3163618"/>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 name="TextBox 6">
            <a:extLst>
              <a:ext uri="{FF2B5EF4-FFF2-40B4-BE49-F238E27FC236}">
                <a16:creationId xmlns:a16="http://schemas.microsoft.com/office/drawing/2014/main" id="{9415363C-F8D3-49BD-AAE1-DA1AFE479F3C}"/>
              </a:ext>
            </a:extLst>
          </p:cNvPr>
          <p:cNvSpPr txBox="1">
            <a:spLocks noChangeArrowheads="1"/>
          </p:cNvSpPr>
          <p:nvPr/>
        </p:nvSpPr>
        <p:spPr bwMode="auto">
          <a:xfrm>
            <a:off x="191864" y="2831265"/>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cxnSp>
        <p:nvCxnSpPr>
          <p:cNvPr id="10" name="Straight Arrow Connector 6">
            <a:extLst>
              <a:ext uri="{FF2B5EF4-FFF2-40B4-BE49-F238E27FC236}">
                <a16:creationId xmlns:a16="http://schemas.microsoft.com/office/drawing/2014/main" id="{DD1E3984-672A-4FA1-880D-FDDEDAE76EE2}"/>
              </a:ext>
            </a:extLst>
          </p:cNvPr>
          <p:cNvCxnSpPr>
            <a:cxnSpLocks noChangeShapeType="1"/>
          </p:cNvCxnSpPr>
          <p:nvPr/>
        </p:nvCxnSpPr>
        <p:spPr bwMode="auto">
          <a:xfrm>
            <a:off x="228073" y="3780672"/>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1" name="TextBox 6">
            <a:extLst>
              <a:ext uri="{FF2B5EF4-FFF2-40B4-BE49-F238E27FC236}">
                <a16:creationId xmlns:a16="http://schemas.microsoft.com/office/drawing/2014/main" id="{EA23F91F-A2A7-4708-BB99-3016616F215B}"/>
              </a:ext>
            </a:extLst>
          </p:cNvPr>
          <p:cNvSpPr txBox="1">
            <a:spLocks noChangeArrowheads="1"/>
          </p:cNvSpPr>
          <p:nvPr/>
        </p:nvSpPr>
        <p:spPr bwMode="auto">
          <a:xfrm>
            <a:off x="179794" y="3448319"/>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Tree>
    <p:extLst>
      <p:ext uri="{BB962C8B-B14F-4D97-AF65-F5344CB8AC3E}">
        <p14:creationId xmlns:p14="http://schemas.microsoft.com/office/powerpoint/2010/main" val="373064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6908" y="930877"/>
            <a:ext cx="10899103" cy="3000821"/>
          </a:xfrm>
          <a:prstGeom prst="rect">
            <a:avLst/>
          </a:prstGeom>
          <a:solidFill>
            <a:schemeClr val="bg1"/>
          </a:solidFill>
        </p:spPr>
        <p:txBody>
          <a:bodyPr wrap="square">
            <a:spAutoFit/>
          </a:bodyPr>
          <a:lstStyle/>
          <a:p>
            <a:r>
              <a:rPr lang="en-US" altLang="zh-CN" sz="1100" b="1" dirty="0">
                <a:latin typeface="+mn-lt"/>
              </a:rPr>
              <a:t>SA5 CH Release 18 progressing</a:t>
            </a:r>
            <a:r>
              <a:rPr lang="zh-CN" altLang="en-US" sz="1100" b="1" dirty="0">
                <a:latin typeface="+mn-lt"/>
              </a:rPr>
              <a:t>：</a:t>
            </a:r>
            <a:r>
              <a:rPr lang="en-US" altLang="zh-CN" sz="1100" b="1" dirty="0">
                <a:latin typeface="+mn-lt"/>
              </a:rPr>
              <a:t> </a:t>
            </a:r>
          </a:p>
          <a:p>
            <a:pPr marL="609585" indent="-609585">
              <a:spcBef>
                <a:spcPct val="20000"/>
              </a:spcBef>
              <a:buBlip>
                <a:blip r:embed="rId2"/>
              </a:buBlip>
              <a:defRPr/>
            </a:pPr>
            <a:r>
              <a:rPr lang="en-US" altLang="zh-CN" sz="1200" dirty="0">
                <a:latin typeface="+mn-lt"/>
                <a:cs typeface="+mn-cs"/>
              </a:rPr>
              <a:t>Dec 2023 (TSG#102): Stage 2 Functional work Freeze</a:t>
            </a:r>
          </a:p>
          <a:p>
            <a:pPr marL="609585" indent="-609585">
              <a:spcBef>
                <a:spcPct val="20000"/>
              </a:spcBef>
              <a:buBlip>
                <a:blip r:embed="rId2"/>
              </a:buBlip>
              <a:defRPr/>
            </a:pPr>
            <a:r>
              <a:rPr lang="en-US" altLang="zh-CN" sz="1200" dirty="0">
                <a:latin typeface="+mn-lt"/>
                <a:cs typeface="+mn-cs"/>
              </a:rPr>
              <a:t>Mar 2024 (TSG#103): Stage 3 Functional work Freeze</a:t>
            </a:r>
          </a:p>
          <a:p>
            <a:pPr marL="609585" indent="-609585">
              <a:spcBef>
                <a:spcPct val="20000"/>
              </a:spcBef>
              <a:buBlip>
                <a:blip r:embed="rId2"/>
              </a:buBlip>
              <a:defRPr/>
            </a:pPr>
            <a:r>
              <a:rPr lang="en-US" altLang="zh-CN" sz="1200" dirty="0">
                <a:latin typeface="+mn-lt"/>
                <a:cs typeface="+mn-cs"/>
              </a:rPr>
              <a:t>June 2024 (TSG#104): Stage 3 Code freeze for ASN.1 and OpenAPI yaml </a:t>
            </a:r>
          </a:p>
          <a:p>
            <a:pPr lvl="0">
              <a:spcBef>
                <a:spcPct val="20000"/>
              </a:spcBef>
              <a:defRPr/>
            </a:pPr>
            <a:endParaRPr lang="en-US" altLang="zh-CN" sz="1100" b="1" dirty="0">
              <a:solidFill>
                <a:prstClr val="black"/>
              </a:solidFill>
              <a:latin typeface="+mn-lt"/>
            </a:endParaRPr>
          </a:p>
          <a:p>
            <a:pPr lvl="0">
              <a:spcBef>
                <a:spcPct val="20000"/>
              </a:spcBef>
              <a:defRPr/>
            </a:pPr>
            <a:r>
              <a:rPr lang="en-US" altLang="zh-CN" sz="1100" b="1" dirty="0">
                <a:solidFill>
                  <a:prstClr val="black"/>
                </a:solidFill>
                <a:latin typeface="+mn-lt"/>
              </a:rPr>
              <a:t>SA5 CH Release 19 planning:</a:t>
            </a:r>
            <a:endParaRPr lang="en-US" altLang="zh-CN" sz="1200" dirty="0">
              <a:latin typeface="+mn-lt"/>
            </a:endParaRPr>
          </a:p>
          <a:p>
            <a:pPr marL="609585" lvl="0" indent="-609585">
              <a:spcBef>
                <a:spcPct val="20000"/>
              </a:spcBef>
              <a:buBlip>
                <a:blip r:embed="rId2"/>
              </a:buBlip>
              <a:defRPr/>
            </a:pPr>
            <a:r>
              <a:rPr lang="en-US" altLang="zh-CN" sz="1200" dirty="0">
                <a:latin typeface="+mn-lt"/>
              </a:rPr>
              <a:t>May 2024 (SA5#151): </a:t>
            </a:r>
            <a:r>
              <a:rPr lang="en-GB" altLang="zh-CN" sz="1200" dirty="0">
                <a:latin typeface="+mn-lt"/>
              </a:rPr>
              <a:t>First Rel-19 SIs/WIs discussion time window based on SA2 SID. </a:t>
            </a:r>
          </a:p>
          <a:p>
            <a:pPr marL="609585" lvl="0" indent="-609585">
              <a:spcBef>
                <a:spcPct val="20000"/>
              </a:spcBef>
              <a:buBlip>
                <a:blip r:embed="rId2"/>
              </a:buBlip>
              <a:defRPr/>
            </a:pPr>
            <a:r>
              <a:rPr lang="en-US" altLang="zh-CN" sz="1200" dirty="0">
                <a:latin typeface="+mn-lt"/>
              </a:rPr>
              <a:t>Aug 2024 (SA5#156): Rel-19 SIs/WIs check point with SA2 SIs approvals.</a:t>
            </a:r>
          </a:p>
          <a:p>
            <a:pPr marL="609585" lvl="0" indent="-609585">
              <a:spcBef>
                <a:spcPct val="20000"/>
              </a:spcBef>
              <a:buBlip>
                <a:blip r:embed="rId2"/>
              </a:buBlip>
              <a:defRPr/>
            </a:pPr>
            <a:r>
              <a:rPr lang="en-US" altLang="zh-CN" sz="1200" dirty="0">
                <a:latin typeface="+mn-lt"/>
              </a:rPr>
              <a:t>Nov 2024 (SA5#158): Target for SID completion and First Rel-19 WIs discussion time window based on SA2 WIs</a:t>
            </a:r>
          </a:p>
          <a:p>
            <a:pPr marL="609585" lvl="0" indent="-609585">
              <a:spcBef>
                <a:spcPct val="20000"/>
              </a:spcBef>
              <a:buBlip>
                <a:blip r:embed="rId2"/>
              </a:buBlip>
              <a:defRPr/>
            </a:pPr>
            <a:r>
              <a:rPr lang="en-US" altLang="zh-CN" sz="1200" dirty="0">
                <a:latin typeface="+mn-lt"/>
              </a:rPr>
              <a:t>Jan 2025 (SA5#159): Rel-19 WIs package update</a:t>
            </a:r>
          </a:p>
          <a:p>
            <a:pPr marL="609585" lvl="0" indent="-609585">
              <a:spcBef>
                <a:spcPct val="20000"/>
              </a:spcBef>
              <a:buBlip>
                <a:blip r:embed="rId2"/>
              </a:buBlip>
              <a:defRPr/>
            </a:pPr>
            <a:r>
              <a:rPr lang="en-US" altLang="zh-CN" sz="1200" dirty="0">
                <a:latin typeface="+mn-lt"/>
              </a:rPr>
              <a:t>Dec 2025 (SA#110): Rel-19 WIs package complete</a:t>
            </a:r>
          </a:p>
          <a:p>
            <a:pPr>
              <a:defRPr/>
            </a:pPr>
            <a:endParaRPr lang="en-US" altLang="zh-CN" sz="1100" b="1" dirty="0">
              <a:latin typeface="+mn-lt"/>
            </a:endParaRPr>
          </a:p>
          <a:p>
            <a:pPr>
              <a:defRPr/>
            </a:pPr>
            <a:r>
              <a:rPr lang="en-US" altLang="zh-CN" sz="1100" b="1" dirty="0">
                <a:latin typeface="+mn-lt"/>
              </a:rPr>
              <a:t>Note: </a:t>
            </a:r>
          </a:p>
          <a:p>
            <a:pPr marL="609585" indent="-609585">
              <a:spcBef>
                <a:spcPct val="20000"/>
              </a:spcBef>
              <a:buBlip>
                <a:blip r:embed="rId2"/>
              </a:buBlip>
              <a:defRPr/>
            </a:pPr>
            <a:r>
              <a:rPr lang="en-US" altLang="zh-CN" sz="1200" dirty="0">
                <a:latin typeface="+mn-lt"/>
                <a:cs typeface="+mn-cs"/>
              </a:rPr>
              <a:t>SA5 CH work is related to SA2 Sis/WIs work completion and should not start beforehand</a:t>
            </a: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CH time planning</a:t>
            </a:r>
            <a:endParaRPr lang="en-US" sz="2800" dirty="0"/>
          </a:p>
        </p:txBody>
      </p:sp>
    </p:spTree>
    <p:extLst>
      <p:ext uri="{BB962C8B-B14F-4D97-AF65-F5344CB8AC3E}">
        <p14:creationId xmlns:p14="http://schemas.microsoft.com/office/powerpoint/2010/main" val="2698742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22A5F14C-7D5B-4F46-BDDC-8A6702E73FD1}"/>
              </a:ext>
            </a:extLst>
          </p:cNvPr>
          <p:cNvSpPr>
            <a:spLocks noGrp="1"/>
          </p:cNvSpPr>
          <p:nvPr>
            <p:ph type="title"/>
          </p:nvPr>
        </p:nvSpPr>
        <p:spPr>
          <a:xfrm>
            <a:off x="200554" y="140029"/>
            <a:ext cx="9585583" cy="1143000"/>
          </a:xfrm>
        </p:spPr>
        <p:txBody>
          <a:bodyPr/>
          <a:lstStyle/>
          <a:p>
            <a:r>
              <a:rPr lang="en-US" altLang="zh-CN" sz="3200" dirty="0"/>
              <a:t>Detailed view of SA5 OAM relation with other groups (for SA5 internal use)</a:t>
            </a:r>
            <a:endParaRPr lang="en-US" sz="3200" dirty="0"/>
          </a:p>
        </p:txBody>
      </p:sp>
      <p:sp>
        <p:nvSpPr>
          <p:cNvPr id="5" name="Rounded Rectangle 43">
            <a:extLst>
              <a:ext uri="{FF2B5EF4-FFF2-40B4-BE49-F238E27FC236}">
                <a16:creationId xmlns:a16="http://schemas.microsoft.com/office/drawing/2014/main" id="{1DC00A6A-5C7E-4718-A2C1-6B2ED5397608}"/>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1102A39B-0A4E-4D20-8C66-ABEB5DD6FB52}"/>
              </a:ext>
            </a:extLst>
          </p:cNvPr>
          <p:cNvSpPr/>
          <p:nvPr/>
        </p:nvSpPr>
        <p:spPr>
          <a:xfrm>
            <a:off x="968289" y="4419381"/>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0C857A45-9860-4926-8141-64E266036DF4}"/>
              </a:ext>
            </a:extLst>
          </p:cNvPr>
          <p:cNvSpPr/>
          <p:nvPr/>
        </p:nvSpPr>
        <p:spPr>
          <a:xfrm>
            <a:off x="2206266" y="4422595"/>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1256FBFC-F827-4307-8841-9799FFEBF27C}"/>
              </a:ext>
            </a:extLst>
          </p:cNvPr>
          <p:cNvSpPr/>
          <p:nvPr/>
        </p:nvSpPr>
        <p:spPr>
          <a:xfrm>
            <a:off x="3411456" y="443330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82A2EFBB-6094-4509-AB1A-FCDA4C81AD33}"/>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2F634937-A03C-43A0-BEC5-FC3EDA30F107}"/>
              </a:ext>
            </a:extLst>
          </p:cNvPr>
          <p:cNvSpPr/>
          <p:nvPr/>
        </p:nvSpPr>
        <p:spPr>
          <a:xfrm>
            <a:off x="5852039" y="4422003"/>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4A54BA2F-D824-466F-9014-D0F13B190F2D}"/>
              </a:ext>
            </a:extLst>
          </p:cNvPr>
          <p:cNvCxnSpPr>
            <a:cxnSpLocks/>
            <a:stCxn id="5" idx="3"/>
            <a:endCxn id="22" idx="0"/>
          </p:cNvCxnSpPr>
          <p:nvPr/>
        </p:nvCxnSpPr>
        <p:spPr>
          <a:xfrm flipV="1">
            <a:off x="2172568" y="2108714"/>
            <a:ext cx="3043399" cy="250070"/>
          </a:xfrm>
          <a:prstGeom prst="curvedConnector4">
            <a:avLst>
              <a:gd name="adj1" fmla="val 41064"/>
              <a:gd name="adj2" fmla="val 233457"/>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58110576-2C49-4AD3-9BD6-8F222B505E67}"/>
              </a:ext>
            </a:extLst>
          </p:cNvPr>
          <p:cNvSpPr/>
          <p:nvPr/>
        </p:nvSpPr>
        <p:spPr>
          <a:xfrm>
            <a:off x="6894948" y="3110188"/>
            <a:ext cx="879060"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777DAAEE-5E12-48DA-882E-C32FB2947D08}"/>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5" name="TextBox 66">
            <a:extLst>
              <a:ext uri="{FF2B5EF4-FFF2-40B4-BE49-F238E27FC236}">
                <a16:creationId xmlns:a16="http://schemas.microsoft.com/office/drawing/2014/main" id="{8AAEAAC3-8550-4736-97A0-2105F58F9E2B}"/>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6" name="TextBox 137">
            <a:extLst>
              <a:ext uri="{FF2B5EF4-FFF2-40B4-BE49-F238E27FC236}">
                <a16:creationId xmlns:a16="http://schemas.microsoft.com/office/drawing/2014/main" id="{C4758765-CD71-42AA-8CB7-209B38BB915F}"/>
              </a:ext>
            </a:extLst>
          </p:cNvPr>
          <p:cNvSpPr txBox="1">
            <a:spLocks noChangeArrowheads="1"/>
          </p:cNvSpPr>
          <p:nvPr/>
        </p:nvSpPr>
        <p:spPr bwMode="auto">
          <a:xfrm>
            <a:off x="236360" y="4114952"/>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7" name="TextBox 138">
            <a:extLst>
              <a:ext uri="{FF2B5EF4-FFF2-40B4-BE49-F238E27FC236}">
                <a16:creationId xmlns:a16="http://schemas.microsoft.com/office/drawing/2014/main" id="{0191AC53-2AD4-43EA-9959-6DCE906543E4}"/>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8" name="Straight Arrow Connector 86">
            <a:extLst>
              <a:ext uri="{FF2B5EF4-FFF2-40B4-BE49-F238E27FC236}">
                <a16:creationId xmlns:a16="http://schemas.microsoft.com/office/drawing/2014/main" id="{63C9A29F-AF57-436C-83C1-FA39F1465D7A}"/>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9" name="TextBox 87">
            <a:extLst>
              <a:ext uri="{FF2B5EF4-FFF2-40B4-BE49-F238E27FC236}">
                <a16:creationId xmlns:a16="http://schemas.microsoft.com/office/drawing/2014/main" id="{FDC034E5-8114-4A5A-A738-B3F64731AF8D}"/>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1" name="Curved Connector 56">
            <a:extLst>
              <a:ext uri="{FF2B5EF4-FFF2-40B4-BE49-F238E27FC236}">
                <a16:creationId xmlns:a16="http://schemas.microsoft.com/office/drawing/2014/main" id="{74E3FF5E-1421-477A-94CE-9141BE909288}"/>
              </a:ext>
            </a:extLst>
          </p:cNvPr>
          <p:cNvCxnSpPr>
            <a:cxnSpLocks/>
            <a:stCxn id="12" idx="0"/>
            <a:endCxn id="23" idx="0"/>
          </p:cNvCxnSpPr>
          <p:nvPr/>
        </p:nvCxnSpPr>
        <p:spPr>
          <a:xfrm rot="16200000" flipH="1" flipV="1">
            <a:off x="5613667" y="2712488"/>
            <a:ext cx="1323112" cy="2118511"/>
          </a:xfrm>
          <a:prstGeom prst="curvedConnector3">
            <a:avLst>
              <a:gd name="adj1" fmla="val -1727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Rounded Rectangle 49">
            <a:extLst>
              <a:ext uri="{FF2B5EF4-FFF2-40B4-BE49-F238E27FC236}">
                <a16:creationId xmlns:a16="http://schemas.microsoft.com/office/drawing/2014/main" id="{14FACAD1-7808-48CA-9E75-7D4F893EC51F}"/>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3" name="Rounded Rectangle 49">
            <a:extLst>
              <a:ext uri="{FF2B5EF4-FFF2-40B4-BE49-F238E27FC236}">
                <a16:creationId xmlns:a16="http://schemas.microsoft.com/office/drawing/2014/main" id="{F63DA8E8-F85D-4022-BF17-62C2652502F7}"/>
              </a:ext>
            </a:extLst>
          </p:cNvPr>
          <p:cNvSpPr/>
          <p:nvPr/>
        </p:nvSpPr>
        <p:spPr>
          <a:xfrm>
            <a:off x="4672079" y="443330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4" name="Curved Connector 56">
            <a:extLst>
              <a:ext uri="{FF2B5EF4-FFF2-40B4-BE49-F238E27FC236}">
                <a16:creationId xmlns:a16="http://schemas.microsoft.com/office/drawing/2014/main" id="{68E5ED2B-33FF-4CBE-8C79-616FF630A1F8}"/>
              </a:ext>
            </a:extLst>
          </p:cNvPr>
          <p:cNvCxnSpPr>
            <a:cxnSpLocks/>
            <a:stCxn id="22" idx="2"/>
            <a:endCxn id="23" idx="0"/>
          </p:cNvCxnSpPr>
          <p:nvPr/>
        </p:nvCxnSpPr>
        <p:spPr>
          <a:xfrm rot="5400000">
            <a:off x="4362521" y="3579854"/>
            <a:ext cx="170689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Curved Connector 132">
            <a:extLst>
              <a:ext uri="{FF2B5EF4-FFF2-40B4-BE49-F238E27FC236}">
                <a16:creationId xmlns:a16="http://schemas.microsoft.com/office/drawing/2014/main" id="{0472879E-8774-4A0C-A772-9FCE0F1EC843}"/>
              </a:ext>
            </a:extLst>
          </p:cNvPr>
          <p:cNvCxnSpPr/>
          <p:nvPr/>
        </p:nvCxnSpPr>
        <p:spPr>
          <a:xfrm rot="16200000" flipH="1">
            <a:off x="4985814" y="5123198"/>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4" name="Curved Connector 56">
            <a:extLst>
              <a:ext uri="{FF2B5EF4-FFF2-40B4-BE49-F238E27FC236}">
                <a16:creationId xmlns:a16="http://schemas.microsoft.com/office/drawing/2014/main" id="{A9ED7FB2-2F52-46E3-BCED-0D2AED2746B2}"/>
              </a:ext>
            </a:extLst>
          </p:cNvPr>
          <p:cNvCxnSpPr>
            <a:cxnSpLocks/>
            <a:stCxn id="13" idx="0"/>
            <a:endCxn id="23" idx="2"/>
          </p:cNvCxnSpPr>
          <p:nvPr/>
        </p:nvCxnSpPr>
        <p:spPr>
          <a:xfrm rot="5400000" flipH="1" flipV="1">
            <a:off x="3723511" y="3876770"/>
            <a:ext cx="502495" cy="2482417"/>
          </a:xfrm>
          <a:prstGeom prst="curvedConnector3">
            <a:avLst>
              <a:gd name="adj1" fmla="val 50000"/>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Curved Connector 56">
            <a:extLst>
              <a:ext uri="{FF2B5EF4-FFF2-40B4-BE49-F238E27FC236}">
                <a16:creationId xmlns:a16="http://schemas.microsoft.com/office/drawing/2014/main" id="{C9B3D3A1-D067-4CB2-9679-462F70BB8B18}"/>
              </a:ext>
            </a:extLst>
          </p:cNvPr>
          <p:cNvCxnSpPr>
            <a:cxnSpLocks/>
            <a:stCxn id="23" idx="0"/>
            <a:endCxn id="6" idx="0"/>
          </p:cNvCxnSpPr>
          <p:nvPr/>
        </p:nvCxnSpPr>
        <p:spPr>
          <a:xfrm rot="16200000" flipV="1">
            <a:off x="3357113" y="2574446"/>
            <a:ext cx="13919" cy="3703790"/>
          </a:xfrm>
          <a:prstGeom prst="curvedConnector3">
            <a:avLst>
              <a:gd name="adj1" fmla="val 7305654"/>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5" name="Curved Connector 56">
            <a:extLst>
              <a:ext uri="{FF2B5EF4-FFF2-40B4-BE49-F238E27FC236}">
                <a16:creationId xmlns:a16="http://schemas.microsoft.com/office/drawing/2014/main" id="{7921B2B9-2ADD-4563-BA3E-EF4B75B7AC37}"/>
              </a:ext>
            </a:extLst>
          </p:cNvPr>
          <p:cNvCxnSpPr>
            <a:cxnSpLocks/>
            <a:stCxn id="23" idx="0"/>
            <a:endCxn id="7" idx="0"/>
          </p:cNvCxnSpPr>
          <p:nvPr/>
        </p:nvCxnSpPr>
        <p:spPr>
          <a:xfrm rot="16200000" flipV="1">
            <a:off x="3977709" y="3195041"/>
            <a:ext cx="10705" cy="2465813"/>
          </a:xfrm>
          <a:prstGeom prst="curvedConnector3">
            <a:avLst>
              <a:gd name="adj1" fmla="val 6698730"/>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9" name="Curved Connector 56">
            <a:extLst>
              <a:ext uri="{FF2B5EF4-FFF2-40B4-BE49-F238E27FC236}">
                <a16:creationId xmlns:a16="http://schemas.microsoft.com/office/drawing/2014/main" id="{5C35442E-FB53-4E56-A3EF-3680899DA1E7}"/>
              </a:ext>
            </a:extLst>
          </p:cNvPr>
          <p:cNvCxnSpPr>
            <a:cxnSpLocks/>
            <a:endCxn id="8" idx="0"/>
          </p:cNvCxnSpPr>
          <p:nvPr/>
        </p:nvCxnSpPr>
        <p:spPr>
          <a:xfrm rot="10800000">
            <a:off x="3955345" y="4433301"/>
            <a:ext cx="1413027" cy="152403"/>
          </a:xfrm>
          <a:prstGeom prst="curvedConnector4">
            <a:avLst>
              <a:gd name="adj1" fmla="val 10933"/>
              <a:gd name="adj2" fmla="val 24999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2" name="Curved Connector 56">
            <a:extLst>
              <a:ext uri="{FF2B5EF4-FFF2-40B4-BE49-F238E27FC236}">
                <a16:creationId xmlns:a16="http://schemas.microsoft.com/office/drawing/2014/main" id="{4D11EA09-44BE-4F08-B89D-36F1966F1FD5}"/>
              </a:ext>
            </a:extLst>
          </p:cNvPr>
          <p:cNvCxnSpPr>
            <a:cxnSpLocks/>
            <a:stCxn id="10" idx="0"/>
            <a:endCxn id="23" idx="0"/>
          </p:cNvCxnSpPr>
          <p:nvPr/>
        </p:nvCxnSpPr>
        <p:spPr>
          <a:xfrm rot="16200000" flipH="1" flipV="1">
            <a:off x="5769373" y="3868596"/>
            <a:ext cx="11297" cy="1118109"/>
          </a:xfrm>
          <a:prstGeom prst="curvedConnector3">
            <a:avLst>
              <a:gd name="adj1" fmla="val -202354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9" name="文本框 37">
            <a:extLst>
              <a:ext uri="{FF2B5EF4-FFF2-40B4-BE49-F238E27FC236}">
                <a16:creationId xmlns:a16="http://schemas.microsoft.com/office/drawing/2014/main" id="{16365949-E4B1-45CF-BF7B-5DBD0F3B6F16}"/>
              </a:ext>
            </a:extLst>
          </p:cNvPr>
          <p:cNvSpPr txBox="1"/>
          <p:nvPr/>
        </p:nvSpPr>
        <p:spPr>
          <a:xfrm>
            <a:off x="8877939" y="1376531"/>
            <a:ext cx="3271818" cy="2554545"/>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600" b="1" dirty="0">
                <a:latin typeface="+mn-lt"/>
                <a:cs typeface="+mn-cs"/>
              </a:rPr>
              <a:t>3GPP Internal Cooperation:</a:t>
            </a:r>
          </a:p>
          <a:p>
            <a:pPr lvl="1"/>
            <a:r>
              <a:rPr lang="en-US" altLang="zh-CN" sz="1200" b="1" dirty="0"/>
              <a:t>1. SA1: </a:t>
            </a:r>
            <a:r>
              <a:rPr lang="en-US" altLang="zh-CN" sz="1200" dirty="0"/>
              <a:t>Management related requirements</a:t>
            </a:r>
          </a:p>
          <a:p>
            <a:pPr lvl="1"/>
            <a:r>
              <a:rPr lang="en-US" altLang="zh-CN" sz="1200" b="1" dirty="0"/>
              <a:t>2. SA2: </a:t>
            </a:r>
            <a:r>
              <a:rPr lang="en-US" altLang="zh-CN" sz="1200" dirty="0"/>
              <a:t>Cooperation on EE, AIML, NWDAF, CN NF management</a:t>
            </a:r>
          </a:p>
          <a:p>
            <a:pPr lvl="1"/>
            <a:r>
              <a:rPr lang="en-US" altLang="zh-CN" sz="1200" b="1" dirty="0"/>
              <a:t>3. SA3: </a:t>
            </a:r>
            <a:r>
              <a:rPr lang="en-US" altLang="zh-CN" sz="1200" dirty="0"/>
              <a:t>OAM Security</a:t>
            </a:r>
          </a:p>
          <a:p>
            <a:pPr lvl="1"/>
            <a:r>
              <a:rPr lang="en-US" altLang="zh-CN" sz="1200" b="1" dirty="0"/>
              <a:t>4. SA4: </a:t>
            </a:r>
            <a:r>
              <a:rPr lang="en-US" altLang="zh-CN" sz="1200" dirty="0" err="1"/>
              <a:t>QoE</a:t>
            </a:r>
            <a:r>
              <a:rPr lang="en-US" altLang="zh-CN" sz="1200" dirty="0"/>
              <a:t> data collection</a:t>
            </a:r>
          </a:p>
          <a:p>
            <a:pPr lvl="1"/>
            <a:r>
              <a:rPr lang="en-US" altLang="zh-CN" sz="1200" b="1" dirty="0"/>
              <a:t>5. SA6: </a:t>
            </a:r>
            <a:r>
              <a:rPr lang="en-US" altLang="zh-CN" sz="1200" dirty="0"/>
              <a:t>MEC, Exposure</a:t>
            </a:r>
          </a:p>
          <a:p>
            <a:pPr lvl="1"/>
            <a:r>
              <a:rPr lang="en-US" altLang="zh-CN" sz="1200" b="1" dirty="0"/>
              <a:t>6. CT: </a:t>
            </a:r>
            <a:r>
              <a:rPr lang="en-US" altLang="zh-CN" sz="1200" dirty="0">
                <a:solidFill>
                  <a:prstClr val="black"/>
                </a:solidFill>
              </a:rPr>
              <a:t>Trace, </a:t>
            </a:r>
            <a:r>
              <a:rPr lang="en-US" altLang="zh-CN" sz="1200" dirty="0" err="1">
                <a:solidFill>
                  <a:prstClr val="black"/>
                </a:solidFill>
              </a:rPr>
              <a:t>OpenAPI</a:t>
            </a:r>
            <a:r>
              <a:rPr lang="en-US" altLang="zh-CN" sz="1200" dirty="0">
                <a:solidFill>
                  <a:prstClr val="black"/>
                </a:solidFill>
              </a:rPr>
              <a:t> stage3 coordination</a:t>
            </a:r>
            <a:endParaRPr lang="en-US" altLang="zh-CN" sz="1200" dirty="0"/>
          </a:p>
          <a:p>
            <a:pPr lvl="1"/>
            <a:r>
              <a:rPr lang="en-US" altLang="zh-CN" sz="1200" b="1" dirty="0"/>
              <a:t>7. RAN1: </a:t>
            </a:r>
            <a:r>
              <a:rPr lang="en-US" altLang="zh-CN" sz="1200" dirty="0"/>
              <a:t>AIML,EE</a:t>
            </a:r>
          </a:p>
          <a:p>
            <a:pPr lvl="1"/>
            <a:r>
              <a:rPr lang="en-US" altLang="zh-CN" sz="1200" b="1" dirty="0"/>
              <a:t>8. RAN3: </a:t>
            </a:r>
            <a:r>
              <a:rPr lang="en-US" altLang="zh-CN" sz="1200" dirty="0"/>
              <a:t>SON, EE, data collection, AIML, RAN NF management</a:t>
            </a:r>
            <a:endParaRPr lang="zh-CN" altLang="en-US" sz="1200" dirty="0"/>
          </a:p>
        </p:txBody>
      </p:sp>
      <p:sp>
        <p:nvSpPr>
          <p:cNvPr id="130" name="Rectangle 129">
            <a:extLst>
              <a:ext uri="{FF2B5EF4-FFF2-40B4-BE49-F238E27FC236}">
                <a16:creationId xmlns:a16="http://schemas.microsoft.com/office/drawing/2014/main" id="{F8A0B693-D807-4AE2-8F7F-FDCDDA41E10A}"/>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32" name="Rectangle 131">
            <a:extLst>
              <a:ext uri="{FF2B5EF4-FFF2-40B4-BE49-F238E27FC236}">
                <a16:creationId xmlns:a16="http://schemas.microsoft.com/office/drawing/2014/main" id="{BFF039A6-40A7-403F-8B45-1637F02DDECA}"/>
              </a:ext>
            </a:extLst>
          </p:cNvPr>
          <p:cNvSpPr/>
          <p:nvPr/>
        </p:nvSpPr>
        <p:spPr>
          <a:xfrm>
            <a:off x="8890443" y="3991792"/>
            <a:ext cx="3186801" cy="2554545"/>
          </a:xfrm>
          <a:prstGeom prst="rect">
            <a:avLst/>
          </a:prstGeom>
        </p:spPr>
        <p:txBody>
          <a:bodyPr wrap="square">
            <a:spAutoFit/>
          </a:bodyPr>
          <a:lstStyle/>
          <a:p>
            <a:pPr marL="341313" indent="-341313">
              <a:spcBef>
                <a:spcPct val="20000"/>
              </a:spcBef>
              <a:buBlip>
                <a:blip r:embed="rId2"/>
              </a:buBlip>
              <a:defRPr/>
            </a:pPr>
            <a:r>
              <a:rPr lang="en-US" altLang="zh-CN" sz="1600" b="1" dirty="0">
                <a:latin typeface="+mn-lt"/>
                <a:cs typeface="+mn-cs"/>
              </a:rPr>
              <a:t>3GPP External Cooperation:</a:t>
            </a:r>
          </a:p>
          <a:p>
            <a:pPr lvl="1"/>
            <a:r>
              <a:rPr lang="en-US" altLang="zh-CN" sz="1200" b="1" dirty="0">
                <a:solidFill>
                  <a:prstClr val="black"/>
                </a:solidFill>
              </a:rPr>
              <a:t>1. GSMA: </a:t>
            </a:r>
            <a:r>
              <a:rPr lang="en-US" altLang="zh-CN" sz="1200" dirty="0">
                <a:solidFill>
                  <a:prstClr val="black"/>
                </a:solidFill>
              </a:rPr>
              <a:t>OPG, </a:t>
            </a:r>
            <a:r>
              <a:rPr lang="en-US" altLang="zh-CN" sz="1200" dirty="0" err="1">
                <a:solidFill>
                  <a:prstClr val="black"/>
                </a:solidFill>
              </a:rPr>
              <a:t>OpenGateway</a:t>
            </a:r>
            <a:r>
              <a:rPr lang="en-US" altLang="zh-CN" sz="1200" dirty="0">
                <a:solidFill>
                  <a:prstClr val="black"/>
                </a:solidFill>
              </a:rPr>
              <a:t>, GST requirements as input</a:t>
            </a:r>
          </a:p>
          <a:p>
            <a:pPr lvl="1"/>
            <a:r>
              <a:rPr lang="en-US" altLang="zh-CN" sz="1200" b="1" dirty="0">
                <a:solidFill>
                  <a:prstClr val="black"/>
                </a:solidFill>
              </a:rPr>
              <a:t>2. CAMARA: </a:t>
            </a:r>
            <a:r>
              <a:rPr lang="en-US" altLang="zh-CN" sz="1200" dirty="0">
                <a:solidFill>
                  <a:prstClr val="black"/>
                </a:solidFill>
              </a:rPr>
              <a:t>support of service API</a:t>
            </a:r>
          </a:p>
          <a:p>
            <a:pPr lvl="1"/>
            <a:r>
              <a:rPr lang="en-US" altLang="zh-CN" sz="1200" b="1" dirty="0">
                <a:solidFill>
                  <a:prstClr val="black"/>
                </a:solidFill>
              </a:rPr>
              <a:t>3. ETSI ZSM: </a:t>
            </a:r>
            <a:r>
              <a:rPr lang="en-US" altLang="zh-CN" sz="1200" dirty="0">
                <a:solidFill>
                  <a:prstClr val="black"/>
                </a:solidFill>
              </a:rPr>
              <a:t>management architecture, intent, closed loop control</a:t>
            </a:r>
          </a:p>
          <a:p>
            <a:pPr lvl="1"/>
            <a:r>
              <a:rPr lang="en-US" altLang="zh-CN" sz="1200" b="1" dirty="0">
                <a:solidFill>
                  <a:prstClr val="black"/>
                </a:solidFill>
              </a:rPr>
              <a:t>4. ETSI EE/ITU-T SG2/SG5/SG13: </a:t>
            </a:r>
            <a:r>
              <a:rPr lang="en-US" altLang="zh-CN" sz="1200" dirty="0">
                <a:solidFill>
                  <a:prstClr val="black"/>
                </a:solidFill>
              </a:rPr>
              <a:t>EE</a:t>
            </a:r>
          </a:p>
          <a:p>
            <a:pPr lvl="1"/>
            <a:r>
              <a:rPr lang="en-US" altLang="zh-CN" sz="1200" b="1" dirty="0">
                <a:solidFill>
                  <a:prstClr val="black"/>
                </a:solidFill>
              </a:rPr>
              <a:t>5. TMF: </a:t>
            </a:r>
            <a:r>
              <a:rPr lang="en-US" altLang="zh-CN" sz="1200" dirty="0">
                <a:solidFill>
                  <a:prstClr val="black"/>
                </a:solidFill>
              </a:rPr>
              <a:t>Autonomous networks level and evaluation, intent</a:t>
            </a:r>
          </a:p>
          <a:p>
            <a:pPr lvl="1"/>
            <a:r>
              <a:rPr lang="en-US" altLang="zh-CN" sz="1200" b="1" dirty="0">
                <a:solidFill>
                  <a:prstClr val="black"/>
                </a:solidFill>
              </a:rPr>
              <a:t>6. ONAP: </a:t>
            </a:r>
            <a:r>
              <a:rPr lang="en-US" altLang="zh-CN" sz="1200" dirty="0">
                <a:solidFill>
                  <a:prstClr val="black"/>
                </a:solidFill>
              </a:rPr>
              <a:t>reuses SA5 </a:t>
            </a:r>
            <a:r>
              <a:rPr lang="en-US" altLang="zh-CN" sz="1200" dirty="0" err="1">
                <a:solidFill>
                  <a:prstClr val="black"/>
                </a:solidFill>
              </a:rPr>
              <a:t>MnS</a:t>
            </a:r>
            <a:endParaRPr lang="en-US" altLang="zh-CN" sz="1200" dirty="0">
              <a:solidFill>
                <a:prstClr val="black"/>
              </a:solidFill>
            </a:endParaRPr>
          </a:p>
          <a:p>
            <a:pPr lvl="1"/>
            <a:r>
              <a:rPr lang="en-US" altLang="zh-CN" sz="1200" b="1" dirty="0">
                <a:solidFill>
                  <a:prstClr val="black"/>
                </a:solidFill>
              </a:rPr>
              <a:t>7. O-RAN: </a:t>
            </a:r>
            <a:r>
              <a:rPr lang="en-US" altLang="zh-CN" sz="1200" dirty="0">
                <a:solidFill>
                  <a:prstClr val="black"/>
                </a:solidFill>
              </a:rPr>
              <a:t>reuse SA5 </a:t>
            </a:r>
            <a:r>
              <a:rPr lang="en-US" altLang="zh-CN" sz="1200" dirty="0" err="1">
                <a:solidFill>
                  <a:prstClr val="black"/>
                </a:solidFill>
              </a:rPr>
              <a:t>MnS</a:t>
            </a:r>
            <a:endParaRPr lang="en-US" altLang="zh-CN" sz="1200" dirty="0">
              <a:solidFill>
                <a:prstClr val="black"/>
              </a:solidFill>
            </a:endParaRPr>
          </a:p>
        </p:txBody>
      </p:sp>
      <p:sp>
        <p:nvSpPr>
          <p:cNvPr id="31" name="Rounded Rectangle 75">
            <a:extLst>
              <a:ext uri="{FF2B5EF4-FFF2-40B4-BE49-F238E27FC236}">
                <a16:creationId xmlns:a16="http://schemas.microsoft.com/office/drawing/2014/main" id="{27B5F68A-D412-4825-AA2D-2BBE8FBE8475}"/>
              </a:ext>
            </a:extLst>
          </p:cNvPr>
          <p:cNvSpPr/>
          <p:nvPr/>
        </p:nvSpPr>
        <p:spPr>
          <a:xfrm>
            <a:off x="7932547" y="2108715"/>
            <a:ext cx="969486" cy="3591204"/>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dirty="0"/>
              <a:t>ITU-T SG2/SG5/SG13/</a:t>
            </a:r>
          </a:p>
          <a:p>
            <a:pPr algn="ctr"/>
            <a:r>
              <a:rPr lang="en-US" dirty="0"/>
              <a:t>TMF/</a:t>
            </a:r>
          </a:p>
          <a:p>
            <a:pPr algn="ctr"/>
            <a:r>
              <a:rPr lang="en-US" dirty="0"/>
              <a:t>ONAP/</a:t>
            </a:r>
          </a:p>
          <a:p>
            <a:pPr algn="ctr"/>
            <a:r>
              <a:rPr lang="en-US" dirty="0"/>
              <a:t>O-RAN</a:t>
            </a:r>
          </a:p>
        </p:txBody>
      </p:sp>
      <p:cxnSp>
        <p:nvCxnSpPr>
          <p:cNvPr id="32" name="Curved Connector 56">
            <a:extLst>
              <a:ext uri="{FF2B5EF4-FFF2-40B4-BE49-F238E27FC236}">
                <a16:creationId xmlns:a16="http://schemas.microsoft.com/office/drawing/2014/main" id="{1661E03F-B464-476A-B1F0-F3287CEB82A5}"/>
              </a:ext>
            </a:extLst>
          </p:cNvPr>
          <p:cNvCxnSpPr>
            <a:cxnSpLocks/>
            <a:stCxn id="31" idx="0"/>
          </p:cNvCxnSpPr>
          <p:nvPr/>
        </p:nvCxnSpPr>
        <p:spPr>
          <a:xfrm rot="16200000" flipH="1" flipV="1">
            <a:off x="6767743" y="1167793"/>
            <a:ext cx="708626" cy="2590469"/>
          </a:xfrm>
          <a:prstGeom prst="curvedConnector4">
            <a:avLst>
              <a:gd name="adj1" fmla="val -32260"/>
              <a:gd name="adj2" fmla="val 7112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293299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Change History</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132241674"/>
              </p:ext>
            </p:extLst>
          </p:nvPr>
        </p:nvGraphicFramePr>
        <p:xfrm>
          <a:off x="540110" y="1417638"/>
          <a:ext cx="10506842" cy="4480560"/>
        </p:xfrm>
        <a:graphic>
          <a:graphicData uri="http://schemas.openxmlformats.org/drawingml/2006/table">
            <a:tbl>
              <a:tblPr firstRow="1" bandRow="1">
                <a:tableStyleId>{5C22544A-7EE6-4342-B048-85BDC9FD1C3A}</a:tableStyleId>
              </a:tblPr>
              <a:tblGrid>
                <a:gridCol w="2060479">
                  <a:extLst>
                    <a:ext uri="{9D8B030D-6E8A-4147-A177-3AD203B41FA5}">
                      <a16:colId xmlns:a16="http://schemas.microsoft.com/office/drawing/2014/main" val="20000"/>
                    </a:ext>
                  </a:extLst>
                </a:gridCol>
                <a:gridCol w="8446363">
                  <a:extLst>
                    <a:ext uri="{9D8B030D-6E8A-4147-A177-3AD203B41FA5}">
                      <a16:colId xmlns:a16="http://schemas.microsoft.com/office/drawing/2014/main" val="20001"/>
                    </a:ext>
                  </a:extLst>
                </a:gridCol>
              </a:tblGrid>
              <a:tr h="0">
                <a:tc>
                  <a:txBody>
                    <a:bodyPr/>
                    <a:lstStyle/>
                    <a:p>
                      <a:r>
                        <a:rPr lang="en-US" altLang="zh-CN" sz="2000" b="0" dirty="0"/>
                        <a:t>SA5 #141e</a:t>
                      </a:r>
                      <a:endParaRPr lang="zh-CN" altLang="en-US" sz="2000" b="0" dirty="0"/>
                    </a:p>
                  </a:txBody>
                  <a:tcPr/>
                </a:tc>
                <a:tc>
                  <a:txBody>
                    <a:bodyPr/>
                    <a:lstStyle/>
                    <a:p>
                      <a:r>
                        <a:rPr lang="en-US" altLang="zh-CN" sz="2000" b="0" dirty="0"/>
                        <a:t>S5-221173 SA5 Rel-18 time plan proposal for OAM</a:t>
                      </a:r>
                      <a:endParaRPr lang="zh-CN" altLang="en-US" sz="2000" b="0" dirty="0"/>
                    </a:p>
                  </a:txBody>
                  <a:tcPr/>
                </a:tc>
                <a:extLst>
                  <a:ext uri="{0D108BD9-81ED-4DB2-BD59-A6C34878D82A}">
                    <a16:rowId xmlns:a16="http://schemas.microsoft.com/office/drawing/2014/main" val="10000"/>
                  </a:ext>
                </a:extLst>
              </a:tr>
              <a:tr h="0">
                <a:tc>
                  <a:txBody>
                    <a:bodyPr/>
                    <a:lstStyle/>
                    <a:p>
                      <a:r>
                        <a:rPr lang="en-US" altLang="zh-CN" sz="2000" b="0" dirty="0"/>
                        <a:t>SA5 #146</a:t>
                      </a:r>
                      <a:endParaRPr lang="zh-CN" altLang="en-US" sz="2000" b="0" dirty="0"/>
                    </a:p>
                  </a:txBody>
                  <a:tcPr/>
                </a:tc>
                <a:tc>
                  <a:txBody>
                    <a:bodyPr/>
                    <a:lstStyle/>
                    <a:p>
                      <a:r>
                        <a:rPr lang="en-US" altLang="zh-CN" sz="2000" b="0" dirty="0"/>
                        <a:t>S5-226377</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10001"/>
                  </a:ext>
                </a:extLst>
              </a:tr>
              <a:tr h="0">
                <a:tc>
                  <a:txBody>
                    <a:bodyPr/>
                    <a:lstStyle/>
                    <a:p>
                      <a:r>
                        <a:rPr lang="en-US" altLang="zh-CN" sz="2000" b="0" dirty="0"/>
                        <a:t>SA5#146bis-e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S5-231032</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228659750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S5-232446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Editorial update and add provide inputs to SA2 in slide 9</a:t>
                      </a:r>
                      <a:endParaRPr lang="zh-CN" altLang="en-US" sz="2000" b="0" dirty="0"/>
                    </a:p>
                  </a:txBody>
                  <a:tcPr/>
                </a:tc>
                <a:extLst>
                  <a:ext uri="{0D108BD9-81ED-4DB2-BD59-A6C34878D82A}">
                    <a16:rowId xmlns:a16="http://schemas.microsoft.com/office/drawing/2014/main" val="2451956863"/>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S5-232763(endorsed)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 slide 8</a:t>
                      </a:r>
                      <a:endParaRPr lang="zh-CN" altLang="en-US" sz="2000" b="0" dirty="0"/>
                    </a:p>
                  </a:txBody>
                  <a:tcPr/>
                </a:tc>
                <a:extLst>
                  <a:ext uri="{0D108BD9-81ED-4DB2-BD59-A6C34878D82A}">
                    <a16:rowId xmlns:a16="http://schemas.microsoft.com/office/drawing/2014/main" val="66044029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SA5#148e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S5-233263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Updated according to SA#99, SA5 Rel-19 time plan is added</a:t>
                      </a:r>
                      <a:endParaRPr lang="zh-CN" altLang="en-US" sz="2000" b="0" dirty="0"/>
                    </a:p>
                  </a:txBody>
                  <a:tcPr/>
                </a:tc>
                <a:extLst>
                  <a:ext uri="{0D108BD9-81ED-4DB2-BD59-A6C34878D82A}">
                    <a16:rowId xmlns:a16="http://schemas.microsoft.com/office/drawing/2014/main" val="2799436700"/>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SA5#149</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S5-234062 Rel-18&amp;Rel-19 time plan proposal for OAM</a:t>
                      </a:r>
                      <a:endParaRPr lang="zh-CN" altLang="en-US" sz="2000" b="0" dirty="0"/>
                    </a:p>
                  </a:txBody>
                  <a:tcPr/>
                </a:tc>
                <a:extLst>
                  <a:ext uri="{0D108BD9-81ED-4DB2-BD59-A6C34878D82A}">
                    <a16:rowId xmlns:a16="http://schemas.microsoft.com/office/drawing/2014/main" val="199794529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SA5#150</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S5-235580 Rel-18&amp;Rel-19 time plan proposal for OAM</a:t>
                      </a:r>
                      <a:endParaRPr lang="zh-CN" altLang="en-US" sz="2000" b="0" dirty="0"/>
                    </a:p>
                  </a:txBody>
                  <a:tcPr/>
                </a:tc>
                <a:extLst>
                  <a:ext uri="{0D108BD9-81ED-4DB2-BD59-A6C34878D82A}">
                    <a16:rowId xmlns:a16="http://schemas.microsoft.com/office/drawing/2014/main" val="1546479275"/>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SA5#151</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S5-236570 Rel-18&amp;Rel-19 time plan proposal</a:t>
                      </a:r>
                      <a:endParaRPr lang="zh-CN" altLang="en-US" sz="2000" b="0" dirty="0"/>
                    </a:p>
                  </a:txBody>
                  <a:tcPr/>
                </a:tc>
                <a:extLst>
                  <a:ext uri="{0D108BD9-81ED-4DB2-BD59-A6C34878D82A}">
                    <a16:rowId xmlns:a16="http://schemas.microsoft.com/office/drawing/2014/main" val="1412656089"/>
                  </a:ext>
                </a:extLst>
              </a:tr>
            </a:tbl>
          </a:graphicData>
        </a:graphic>
      </p:graphicFrame>
    </p:spTree>
    <p:extLst>
      <p:ext uri="{BB962C8B-B14F-4D97-AF65-F5344CB8AC3E}">
        <p14:creationId xmlns:p14="http://schemas.microsoft.com/office/powerpoint/2010/main" val="14347185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8511" y="208012"/>
            <a:ext cx="10177830" cy="817179"/>
          </a:xfrm>
        </p:spPr>
        <p:txBody>
          <a:bodyPr/>
          <a:lstStyle/>
          <a:p>
            <a:pPr algn="l"/>
            <a:r>
              <a:rPr lang="en-US" altLang="zh-CN" sz="3200" dirty="0"/>
              <a:t>Consideration on SA5 OAM R18&amp;R19 time planning(1/2)</a:t>
            </a:r>
            <a:endParaRPr lang="en-US" sz="3200" dirty="0"/>
          </a:p>
        </p:txBody>
      </p:sp>
      <p:sp>
        <p:nvSpPr>
          <p:cNvPr id="6" name="文本框 5"/>
          <p:cNvSpPr txBox="1"/>
          <p:nvPr/>
        </p:nvSpPr>
        <p:spPr>
          <a:xfrm>
            <a:off x="353622" y="1192571"/>
            <a:ext cx="11302313" cy="3754874"/>
          </a:xfrm>
          <a:prstGeom prst="rect">
            <a:avLst/>
          </a:prstGeom>
          <a:noFill/>
        </p:spPr>
        <p:txBody>
          <a:bodyPr wrap="square" rtlCol="0">
            <a:spAutoFit/>
          </a:bodyPr>
          <a:lstStyle/>
          <a:p>
            <a:r>
              <a:rPr lang="en-US" altLang="zh-CN" sz="1400" b="1" dirty="0">
                <a:solidFill>
                  <a:srgbClr val="0000FF"/>
                </a:solidFill>
              </a:rPr>
              <a:t>General considerations as agreed in S5-221173:</a:t>
            </a:r>
          </a:p>
          <a:p>
            <a:r>
              <a:rPr lang="en-US" altLang="zh-CN" sz="1400" dirty="0"/>
              <a:t>1. We should strictly follow the 3GPP release timelines (especially to align the stage 3 freeze date). </a:t>
            </a:r>
          </a:p>
          <a:p>
            <a:r>
              <a:rPr lang="en-US" altLang="zh-CN" sz="1400" dirty="0"/>
              <a:t>2. For the CT related features, we need to provide inputs to CT as early as possible.</a:t>
            </a:r>
          </a:p>
          <a:p>
            <a:r>
              <a:rPr lang="en-US" altLang="zh-CN" sz="1400" dirty="0"/>
              <a:t>3. Management aspects which have no CN/RAN dependency or which needs to influence CN/RAN should be addressed as early as possible. </a:t>
            </a:r>
          </a:p>
          <a:p>
            <a:r>
              <a:rPr lang="en-US" altLang="zh-CN" sz="1400" dirty="0"/>
              <a:t>4. Avoid exception requests as much as possible, in case the work could not be completed according to the time plan, either narrow down the scope of the work, or postpone the work to next release.</a:t>
            </a:r>
          </a:p>
          <a:p>
            <a:endParaRPr lang="en-US" altLang="zh-CN" sz="1400" dirty="0"/>
          </a:p>
          <a:p>
            <a:endParaRPr lang="en-US" altLang="zh-CN" sz="1400" dirty="0"/>
          </a:p>
          <a:p>
            <a:r>
              <a:rPr lang="en-US" altLang="zh-CN" sz="1400" b="1" dirty="0">
                <a:solidFill>
                  <a:srgbClr val="0000FF"/>
                </a:solidFill>
              </a:rPr>
              <a:t>Concrete time planning consideration:</a:t>
            </a:r>
          </a:p>
          <a:p>
            <a:pPr marL="342900" indent="-342900">
              <a:buAutoNum type="arabicPeriod"/>
            </a:pPr>
            <a:r>
              <a:rPr lang="en-US" altLang="zh-CN" sz="1400" dirty="0"/>
              <a:t>Rel-18 studies: </a:t>
            </a:r>
          </a:p>
          <a:p>
            <a:pPr marL="950913" lvl="1" indent="-342900">
              <a:buFont typeface="Wingdings" panose="05000000000000000000" pitchFamily="2" charset="2"/>
              <a:buChar char="Ø"/>
            </a:pPr>
            <a:r>
              <a:rPr lang="en-US" altLang="zh-CN" sz="1400" dirty="0"/>
              <a:t>For the topics which target to start corresponding work items in Rel-18, the studies need to be closed and corresponding work items be initiated no later than Jun, 2023. This is to leave enough time to produce high quality standardization specification within Rel-18 timeframe. For the leftover work which could not be finalized in the study, it could be considered for potential Rel-19 work.</a:t>
            </a:r>
          </a:p>
          <a:p>
            <a:pPr marL="950913" lvl="1" indent="-342900">
              <a:buFont typeface="Wingdings" panose="05000000000000000000" pitchFamily="2" charset="2"/>
              <a:buChar char="Ø"/>
            </a:pPr>
            <a:r>
              <a:rPr lang="en-US" altLang="zh-CN" sz="1400" dirty="0"/>
              <a:t>It’s also allowed to use the full Rel-18 time for the approved study items if there is no plan for standardization in Rel-18.  </a:t>
            </a:r>
          </a:p>
          <a:p>
            <a:pPr marL="342900" indent="-342900">
              <a:buAutoNum type="arabicPeriod"/>
            </a:pPr>
            <a:r>
              <a:rPr lang="en-US" altLang="zh-CN" sz="1400" dirty="0"/>
              <a:t>Rel-18 work items: all the work items are to be finished strictly following the 3GPP overall time schedule. Rapporteurs are requested to consider reasonable Rel-18 scope and coordinate the work with best utilizing the time. </a:t>
            </a:r>
          </a:p>
          <a:p>
            <a:pPr marL="342900" indent="-342900">
              <a:buAutoNum type="arabicPeriod"/>
            </a:pPr>
            <a:r>
              <a:rPr lang="en-US" altLang="zh-CN" sz="1400" dirty="0"/>
              <a:t>Rel-19 studies/work items: closely following the SA Rel-19 discussion and provide SA5 relevant inputs if they are available. </a:t>
            </a:r>
            <a:endParaRPr lang="zh-CN" altLang="en-US" sz="1400" dirty="0"/>
          </a:p>
        </p:txBody>
      </p:sp>
    </p:spTree>
    <p:extLst>
      <p:ext uri="{BB962C8B-B14F-4D97-AF65-F5344CB8AC3E}">
        <p14:creationId xmlns:p14="http://schemas.microsoft.com/office/powerpoint/2010/main" val="417796938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9434471"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800" dirty="0"/>
              <a:t>Release 18 timeline– figure with SA5 OAM(for SA5 internal use)</a:t>
            </a:r>
            <a:endParaRPr lang="en-US" sz="2800" dirty="0"/>
          </a:p>
        </p:txBody>
      </p:sp>
      <p:cxnSp>
        <p:nvCxnSpPr>
          <p:cNvPr id="202" name="Straight Connector 201">
            <a:extLst>
              <a:ext uri="{FF2B5EF4-FFF2-40B4-BE49-F238E27FC236}">
                <a16:creationId xmlns:a16="http://schemas.microsoft.com/office/drawing/2014/main" id="{075362FA-0F1F-4418-B13D-3151B4EC838E}"/>
              </a:ext>
            </a:extLst>
          </p:cNvPr>
          <p:cNvCxnSpPr>
            <a:cxnSpLocks/>
          </p:cNvCxnSpPr>
          <p:nvPr/>
        </p:nvCxnSpPr>
        <p:spPr bwMode="auto">
          <a:xfrm>
            <a:off x="5162643" y="1005427"/>
            <a:ext cx="2806483"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3" name="Straight Connector 202">
            <a:extLst>
              <a:ext uri="{FF2B5EF4-FFF2-40B4-BE49-F238E27FC236}">
                <a16:creationId xmlns:a16="http://schemas.microsoft.com/office/drawing/2014/main" id="{3182D5C1-3FD0-4BB5-9AF3-DC5E2DCD974C}"/>
              </a:ext>
            </a:extLst>
          </p:cNvPr>
          <p:cNvCxnSpPr>
            <a:cxnSpLocks/>
          </p:cNvCxnSpPr>
          <p:nvPr/>
        </p:nvCxnSpPr>
        <p:spPr bwMode="auto">
          <a:xfrm>
            <a:off x="2063525" y="1005427"/>
            <a:ext cx="3000398"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4" name="Straight Connector 114">
            <a:extLst>
              <a:ext uri="{FF2B5EF4-FFF2-40B4-BE49-F238E27FC236}">
                <a16:creationId xmlns:a16="http://schemas.microsoft.com/office/drawing/2014/main" id="{6F7B90C7-6A93-4AA4-92BD-0D04EF16BD52}"/>
              </a:ext>
            </a:extLst>
          </p:cNvPr>
          <p:cNvCxnSpPr>
            <a:cxnSpLocks noChangeShapeType="1"/>
          </p:cNvCxnSpPr>
          <p:nvPr/>
        </p:nvCxnSpPr>
        <p:spPr bwMode="auto">
          <a:xfrm>
            <a:off x="8083712" y="1855394"/>
            <a:ext cx="0" cy="4084086"/>
          </a:xfrm>
          <a:prstGeom prst="line">
            <a:avLst/>
          </a:prstGeom>
          <a:noFill/>
          <a:ln w="28575" algn="ctr">
            <a:solidFill>
              <a:schemeClr val="accent4">
                <a:lumMod val="60000"/>
                <a:lumOff val="40000"/>
              </a:schemeClr>
            </a:solidFill>
            <a:round/>
            <a:headEnd/>
            <a:tailEnd/>
          </a:ln>
        </p:spPr>
      </p:cxnSp>
      <p:cxnSp>
        <p:nvCxnSpPr>
          <p:cNvPr id="205" name="Straight Connector 114">
            <a:extLst>
              <a:ext uri="{FF2B5EF4-FFF2-40B4-BE49-F238E27FC236}">
                <a16:creationId xmlns:a16="http://schemas.microsoft.com/office/drawing/2014/main" id="{0222B57F-1F20-4A5E-A0F1-B0233DBACB5D}"/>
              </a:ext>
            </a:extLst>
          </p:cNvPr>
          <p:cNvCxnSpPr>
            <a:cxnSpLocks noChangeShapeType="1"/>
          </p:cNvCxnSpPr>
          <p:nvPr/>
        </p:nvCxnSpPr>
        <p:spPr bwMode="auto">
          <a:xfrm>
            <a:off x="5063923" y="1807211"/>
            <a:ext cx="0" cy="4132269"/>
          </a:xfrm>
          <a:prstGeom prst="line">
            <a:avLst/>
          </a:prstGeom>
          <a:noFill/>
          <a:ln w="28575" algn="ctr">
            <a:solidFill>
              <a:schemeClr val="accent4">
                <a:lumMod val="60000"/>
                <a:lumOff val="40000"/>
              </a:schemeClr>
            </a:solidFill>
            <a:round/>
            <a:headEnd/>
            <a:tailEnd/>
          </a:ln>
        </p:spPr>
      </p:cxnSp>
      <p:cxnSp>
        <p:nvCxnSpPr>
          <p:cNvPr id="206" name="Straight Connector 114">
            <a:extLst>
              <a:ext uri="{FF2B5EF4-FFF2-40B4-BE49-F238E27FC236}">
                <a16:creationId xmlns:a16="http://schemas.microsoft.com/office/drawing/2014/main" id="{5407AD09-F370-4DB3-A404-906EB76E874E}"/>
              </a:ext>
            </a:extLst>
          </p:cNvPr>
          <p:cNvCxnSpPr>
            <a:cxnSpLocks noChangeShapeType="1"/>
          </p:cNvCxnSpPr>
          <p:nvPr/>
        </p:nvCxnSpPr>
        <p:spPr bwMode="auto">
          <a:xfrm flipH="1">
            <a:off x="2021216" y="1809138"/>
            <a:ext cx="12340" cy="4130342"/>
          </a:xfrm>
          <a:prstGeom prst="line">
            <a:avLst/>
          </a:prstGeom>
          <a:noFill/>
          <a:ln w="28575" algn="ctr">
            <a:solidFill>
              <a:schemeClr val="accent4">
                <a:lumMod val="60000"/>
                <a:lumOff val="40000"/>
              </a:schemeClr>
            </a:solidFill>
            <a:round/>
            <a:headEnd/>
            <a:tailEnd/>
          </a:ln>
        </p:spPr>
      </p:cxnSp>
      <p:cxnSp>
        <p:nvCxnSpPr>
          <p:cNvPr id="207" name="Straight Connector 115">
            <a:extLst>
              <a:ext uri="{FF2B5EF4-FFF2-40B4-BE49-F238E27FC236}">
                <a16:creationId xmlns:a16="http://schemas.microsoft.com/office/drawing/2014/main" id="{B6A4187C-FB4C-40FD-8C8D-D6DFCE841263}"/>
              </a:ext>
            </a:extLst>
          </p:cNvPr>
          <p:cNvCxnSpPr>
            <a:cxnSpLocks noChangeShapeType="1"/>
          </p:cNvCxnSpPr>
          <p:nvPr/>
        </p:nvCxnSpPr>
        <p:spPr bwMode="auto">
          <a:xfrm>
            <a:off x="2781011" y="1855394"/>
            <a:ext cx="0" cy="4084086"/>
          </a:xfrm>
          <a:prstGeom prst="line">
            <a:avLst/>
          </a:prstGeom>
          <a:noFill/>
          <a:ln w="9525" algn="ctr">
            <a:solidFill>
              <a:schemeClr val="accent4">
                <a:lumMod val="60000"/>
                <a:lumOff val="40000"/>
              </a:schemeClr>
            </a:solidFill>
            <a:prstDash val="dash"/>
            <a:round/>
            <a:headEnd/>
            <a:tailEnd/>
          </a:ln>
        </p:spPr>
      </p:cxnSp>
      <p:cxnSp>
        <p:nvCxnSpPr>
          <p:cNvPr id="208" name="Straight Connector 114">
            <a:extLst>
              <a:ext uri="{FF2B5EF4-FFF2-40B4-BE49-F238E27FC236}">
                <a16:creationId xmlns:a16="http://schemas.microsoft.com/office/drawing/2014/main" id="{0A64A013-DB68-4698-9742-288F710CB3FB}"/>
              </a:ext>
            </a:extLst>
          </p:cNvPr>
          <p:cNvCxnSpPr>
            <a:cxnSpLocks noChangeShapeType="1"/>
          </p:cNvCxnSpPr>
          <p:nvPr/>
        </p:nvCxnSpPr>
        <p:spPr bwMode="auto">
          <a:xfrm>
            <a:off x="10095143" y="1859249"/>
            <a:ext cx="0" cy="4080231"/>
          </a:xfrm>
          <a:prstGeom prst="line">
            <a:avLst/>
          </a:prstGeom>
          <a:noFill/>
          <a:ln w="9525" algn="ctr">
            <a:solidFill>
              <a:schemeClr val="accent4">
                <a:lumMod val="60000"/>
                <a:lumOff val="40000"/>
              </a:schemeClr>
            </a:solidFill>
            <a:prstDash val="dash"/>
            <a:round/>
            <a:headEnd/>
            <a:tailEnd/>
          </a:ln>
        </p:spPr>
      </p:cxnSp>
      <p:cxnSp>
        <p:nvCxnSpPr>
          <p:cNvPr id="209" name="Straight Connector 114">
            <a:extLst>
              <a:ext uri="{FF2B5EF4-FFF2-40B4-BE49-F238E27FC236}">
                <a16:creationId xmlns:a16="http://schemas.microsoft.com/office/drawing/2014/main" id="{524A3B2C-DDB5-46CF-81B9-3E75D7005355}"/>
              </a:ext>
            </a:extLst>
          </p:cNvPr>
          <p:cNvCxnSpPr>
            <a:cxnSpLocks noChangeShapeType="1"/>
          </p:cNvCxnSpPr>
          <p:nvPr/>
        </p:nvCxnSpPr>
        <p:spPr bwMode="auto">
          <a:xfrm>
            <a:off x="1347801" y="1855394"/>
            <a:ext cx="0" cy="4084086"/>
          </a:xfrm>
          <a:prstGeom prst="line">
            <a:avLst/>
          </a:prstGeom>
          <a:noFill/>
          <a:ln w="9525" algn="ctr">
            <a:solidFill>
              <a:schemeClr val="accent4">
                <a:lumMod val="60000"/>
                <a:lumOff val="40000"/>
              </a:schemeClr>
            </a:solidFill>
            <a:prstDash val="dash"/>
            <a:round/>
            <a:headEnd/>
            <a:tailEnd/>
          </a:ln>
        </p:spPr>
      </p:cxnSp>
      <p:cxnSp>
        <p:nvCxnSpPr>
          <p:cNvPr id="210" name="Straight Connector 114">
            <a:extLst>
              <a:ext uri="{FF2B5EF4-FFF2-40B4-BE49-F238E27FC236}">
                <a16:creationId xmlns:a16="http://schemas.microsoft.com/office/drawing/2014/main" id="{462B99D3-E2D9-426A-B8FD-F2A1909225AA}"/>
              </a:ext>
            </a:extLst>
          </p:cNvPr>
          <p:cNvCxnSpPr>
            <a:cxnSpLocks noChangeShapeType="1"/>
          </p:cNvCxnSpPr>
          <p:nvPr/>
        </p:nvCxnSpPr>
        <p:spPr bwMode="auto">
          <a:xfrm>
            <a:off x="8725395" y="1855394"/>
            <a:ext cx="0" cy="4084086"/>
          </a:xfrm>
          <a:prstGeom prst="line">
            <a:avLst/>
          </a:prstGeom>
          <a:noFill/>
          <a:ln w="9525" algn="ctr">
            <a:solidFill>
              <a:schemeClr val="accent4">
                <a:lumMod val="60000"/>
                <a:lumOff val="40000"/>
              </a:schemeClr>
            </a:solidFill>
            <a:prstDash val="dash"/>
            <a:round/>
            <a:headEnd/>
            <a:tailEnd/>
          </a:ln>
        </p:spPr>
      </p:cxnSp>
      <p:cxnSp>
        <p:nvCxnSpPr>
          <p:cNvPr id="211" name="Straight Connector 114">
            <a:extLst>
              <a:ext uri="{FF2B5EF4-FFF2-40B4-BE49-F238E27FC236}">
                <a16:creationId xmlns:a16="http://schemas.microsoft.com/office/drawing/2014/main" id="{BE90B235-4709-4E91-8D2E-4C3DB4ECB6D1}"/>
              </a:ext>
            </a:extLst>
          </p:cNvPr>
          <p:cNvCxnSpPr>
            <a:cxnSpLocks noChangeShapeType="1"/>
          </p:cNvCxnSpPr>
          <p:nvPr/>
        </p:nvCxnSpPr>
        <p:spPr bwMode="auto">
          <a:xfrm>
            <a:off x="7345072" y="1855394"/>
            <a:ext cx="0" cy="4084086"/>
          </a:xfrm>
          <a:prstGeom prst="line">
            <a:avLst/>
          </a:prstGeom>
          <a:noFill/>
          <a:ln w="9525" algn="ctr">
            <a:solidFill>
              <a:schemeClr val="accent4">
                <a:lumMod val="60000"/>
                <a:lumOff val="40000"/>
              </a:schemeClr>
            </a:solidFill>
            <a:prstDash val="dash"/>
            <a:round/>
            <a:headEnd/>
            <a:tailEnd/>
          </a:ln>
        </p:spPr>
      </p:cxnSp>
      <p:cxnSp>
        <p:nvCxnSpPr>
          <p:cNvPr id="212" name="Straight Connector 114">
            <a:extLst>
              <a:ext uri="{FF2B5EF4-FFF2-40B4-BE49-F238E27FC236}">
                <a16:creationId xmlns:a16="http://schemas.microsoft.com/office/drawing/2014/main" id="{A9DF6720-570A-4EFF-AE69-353C788626BD}"/>
              </a:ext>
            </a:extLst>
          </p:cNvPr>
          <p:cNvCxnSpPr>
            <a:cxnSpLocks noChangeShapeType="1"/>
          </p:cNvCxnSpPr>
          <p:nvPr/>
        </p:nvCxnSpPr>
        <p:spPr bwMode="auto">
          <a:xfrm>
            <a:off x="5799037" y="1855394"/>
            <a:ext cx="0" cy="4084086"/>
          </a:xfrm>
          <a:prstGeom prst="line">
            <a:avLst/>
          </a:prstGeom>
          <a:noFill/>
          <a:ln w="9525" algn="ctr">
            <a:solidFill>
              <a:schemeClr val="accent4">
                <a:lumMod val="60000"/>
                <a:lumOff val="40000"/>
              </a:schemeClr>
            </a:solidFill>
            <a:prstDash val="dash"/>
            <a:round/>
            <a:headEnd/>
            <a:tailEnd/>
          </a:ln>
        </p:spPr>
      </p:cxnSp>
      <p:cxnSp>
        <p:nvCxnSpPr>
          <p:cNvPr id="213" name="Straight Connector 114">
            <a:extLst>
              <a:ext uri="{FF2B5EF4-FFF2-40B4-BE49-F238E27FC236}">
                <a16:creationId xmlns:a16="http://schemas.microsoft.com/office/drawing/2014/main" id="{B1A79D8A-8009-4873-AD8B-880E8D201C9F}"/>
              </a:ext>
            </a:extLst>
          </p:cNvPr>
          <p:cNvCxnSpPr>
            <a:cxnSpLocks noChangeShapeType="1"/>
          </p:cNvCxnSpPr>
          <p:nvPr/>
        </p:nvCxnSpPr>
        <p:spPr bwMode="auto">
          <a:xfrm>
            <a:off x="4402848" y="1855394"/>
            <a:ext cx="0" cy="4084086"/>
          </a:xfrm>
          <a:prstGeom prst="line">
            <a:avLst/>
          </a:prstGeom>
          <a:noFill/>
          <a:ln w="9525" algn="ctr">
            <a:solidFill>
              <a:schemeClr val="accent4">
                <a:lumMod val="60000"/>
                <a:lumOff val="40000"/>
              </a:schemeClr>
            </a:solidFill>
            <a:prstDash val="dash"/>
            <a:round/>
            <a:headEnd/>
            <a:tailEnd/>
          </a:ln>
        </p:spPr>
      </p:cxnSp>
      <p:cxnSp>
        <p:nvCxnSpPr>
          <p:cNvPr id="214" name="Straight Connector 114">
            <a:extLst>
              <a:ext uri="{FF2B5EF4-FFF2-40B4-BE49-F238E27FC236}">
                <a16:creationId xmlns:a16="http://schemas.microsoft.com/office/drawing/2014/main" id="{C8A064B3-DA07-4AFC-9278-4F4AAA8C71FB}"/>
              </a:ext>
            </a:extLst>
          </p:cNvPr>
          <p:cNvCxnSpPr>
            <a:cxnSpLocks noChangeShapeType="1"/>
          </p:cNvCxnSpPr>
          <p:nvPr/>
        </p:nvCxnSpPr>
        <p:spPr bwMode="auto">
          <a:xfrm>
            <a:off x="3553146" y="1855394"/>
            <a:ext cx="0" cy="4084086"/>
          </a:xfrm>
          <a:prstGeom prst="line">
            <a:avLst/>
          </a:prstGeom>
          <a:noFill/>
          <a:ln w="9525" algn="ctr">
            <a:solidFill>
              <a:schemeClr val="accent4">
                <a:lumMod val="60000"/>
                <a:lumOff val="40000"/>
              </a:schemeClr>
            </a:solidFill>
            <a:prstDash val="dash"/>
            <a:round/>
            <a:headEnd/>
            <a:tailEnd/>
          </a:ln>
        </p:spPr>
      </p:cxnSp>
      <p:cxnSp>
        <p:nvCxnSpPr>
          <p:cNvPr id="215" name="Straight Connector 114">
            <a:extLst>
              <a:ext uri="{FF2B5EF4-FFF2-40B4-BE49-F238E27FC236}">
                <a16:creationId xmlns:a16="http://schemas.microsoft.com/office/drawing/2014/main" id="{C7F87627-F91D-4194-8BA1-41140C409E39}"/>
              </a:ext>
            </a:extLst>
          </p:cNvPr>
          <p:cNvCxnSpPr>
            <a:cxnSpLocks noChangeShapeType="1"/>
          </p:cNvCxnSpPr>
          <p:nvPr/>
        </p:nvCxnSpPr>
        <p:spPr bwMode="auto">
          <a:xfrm>
            <a:off x="9317718" y="1859249"/>
            <a:ext cx="22918" cy="4043610"/>
          </a:xfrm>
          <a:prstGeom prst="line">
            <a:avLst/>
          </a:prstGeom>
          <a:noFill/>
          <a:ln w="9525" algn="ctr">
            <a:solidFill>
              <a:schemeClr val="accent4">
                <a:lumMod val="60000"/>
                <a:lumOff val="40000"/>
              </a:schemeClr>
            </a:solidFill>
            <a:prstDash val="dash"/>
            <a:round/>
            <a:headEnd/>
            <a:tailEnd/>
          </a:ln>
        </p:spPr>
      </p:cxnSp>
      <p:cxnSp>
        <p:nvCxnSpPr>
          <p:cNvPr id="216" name="Straight Connector 215">
            <a:extLst>
              <a:ext uri="{FF2B5EF4-FFF2-40B4-BE49-F238E27FC236}">
                <a16:creationId xmlns:a16="http://schemas.microsoft.com/office/drawing/2014/main" id="{5B906561-CEF4-49CF-894C-F3CA3AB52CAA}"/>
              </a:ext>
            </a:extLst>
          </p:cNvPr>
          <p:cNvCxnSpPr>
            <a:cxnSpLocks/>
          </p:cNvCxnSpPr>
          <p:nvPr/>
        </p:nvCxnSpPr>
        <p:spPr bwMode="auto">
          <a:xfrm>
            <a:off x="582717" y="1005427"/>
            <a:ext cx="1343304"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7" name="TextBox 86">
            <a:extLst>
              <a:ext uri="{FF2B5EF4-FFF2-40B4-BE49-F238E27FC236}">
                <a16:creationId xmlns:a16="http://schemas.microsoft.com/office/drawing/2014/main" id="{FEC650F7-3122-4C82-AA99-EB5B471E30F1}"/>
              </a:ext>
            </a:extLst>
          </p:cNvPr>
          <p:cNvSpPr txBox="1">
            <a:spLocks noChangeArrowheads="1"/>
          </p:cNvSpPr>
          <p:nvPr/>
        </p:nvSpPr>
        <p:spPr bwMode="auto">
          <a:xfrm>
            <a:off x="1111577" y="1215509"/>
            <a:ext cx="4900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#93-e</a:t>
            </a:r>
          </a:p>
        </p:txBody>
      </p:sp>
      <p:sp>
        <p:nvSpPr>
          <p:cNvPr id="218" name="Chevron 60">
            <a:extLst>
              <a:ext uri="{FF2B5EF4-FFF2-40B4-BE49-F238E27FC236}">
                <a16:creationId xmlns:a16="http://schemas.microsoft.com/office/drawing/2014/main" id="{8EA9A3EF-3EB9-4DA0-B0EA-AD54A6EE4A57}"/>
              </a:ext>
            </a:extLst>
          </p:cNvPr>
          <p:cNvSpPr/>
          <p:nvPr/>
        </p:nvSpPr>
        <p:spPr bwMode="auto">
          <a:xfrm>
            <a:off x="556274" y="2036567"/>
            <a:ext cx="1487859" cy="26983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219" name="Chevron 79">
            <a:extLst>
              <a:ext uri="{FF2B5EF4-FFF2-40B4-BE49-F238E27FC236}">
                <a16:creationId xmlns:a16="http://schemas.microsoft.com/office/drawing/2014/main" id="{72467E15-E87D-4726-8A31-964DCEABF90F}"/>
              </a:ext>
            </a:extLst>
          </p:cNvPr>
          <p:cNvSpPr>
            <a:spLocks noChangeArrowheads="1"/>
          </p:cNvSpPr>
          <p:nvPr/>
        </p:nvSpPr>
        <p:spPr bwMode="auto">
          <a:xfrm>
            <a:off x="8649593" y="4313804"/>
            <a:ext cx="691044" cy="258267"/>
          </a:xfrm>
          <a:prstGeom prst="chevron">
            <a:avLst>
              <a:gd name="adj" fmla="val 50124"/>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220" name="Chevron 58">
            <a:extLst>
              <a:ext uri="{FF2B5EF4-FFF2-40B4-BE49-F238E27FC236}">
                <a16:creationId xmlns:a16="http://schemas.microsoft.com/office/drawing/2014/main" id="{3C1CC2C4-016C-4EDF-8DC8-D0B9BD5C9AF7}"/>
              </a:ext>
            </a:extLst>
          </p:cNvPr>
          <p:cNvSpPr/>
          <p:nvPr/>
        </p:nvSpPr>
        <p:spPr bwMode="auto">
          <a:xfrm>
            <a:off x="4483939" y="4616401"/>
            <a:ext cx="4241456" cy="2736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221" name="Chevron 60">
            <a:extLst>
              <a:ext uri="{FF2B5EF4-FFF2-40B4-BE49-F238E27FC236}">
                <a16:creationId xmlns:a16="http://schemas.microsoft.com/office/drawing/2014/main" id="{E6A6C449-4597-46B2-8FB1-384261898135}"/>
              </a:ext>
            </a:extLst>
          </p:cNvPr>
          <p:cNvSpPr/>
          <p:nvPr/>
        </p:nvSpPr>
        <p:spPr bwMode="auto">
          <a:xfrm>
            <a:off x="2870917" y="4022773"/>
            <a:ext cx="4458288" cy="2524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222" name="Chevron 60">
            <a:extLst>
              <a:ext uri="{FF2B5EF4-FFF2-40B4-BE49-F238E27FC236}">
                <a16:creationId xmlns:a16="http://schemas.microsoft.com/office/drawing/2014/main" id="{45D124D7-2366-46B2-B4E0-F61EEBCE0ADF}"/>
              </a:ext>
            </a:extLst>
          </p:cNvPr>
          <p:cNvSpPr/>
          <p:nvPr/>
        </p:nvSpPr>
        <p:spPr bwMode="auto">
          <a:xfrm>
            <a:off x="1534665" y="2774748"/>
            <a:ext cx="5036508" cy="26983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223" name="Chevron 60">
            <a:extLst>
              <a:ext uri="{FF2B5EF4-FFF2-40B4-BE49-F238E27FC236}">
                <a16:creationId xmlns:a16="http://schemas.microsoft.com/office/drawing/2014/main" id="{4B873846-73D8-4B1F-A466-B0FDBD178630}"/>
              </a:ext>
            </a:extLst>
          </p:cNvPr>
          <p:cNvSpPr>
            <a:spLocks noChangeArrowheads="1"/>
          </p:cNvSpPr>
          <p:nvPr/>
        </p:nvSpPr>
        <p:spPr bwMode="auto">
          <a:xfrm>
            <a:off x="1779703" y="2375783"/>
            <a:ext cx="988968" cy="341144"/>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224" name="TextBox 112">
            <a:extLst>
              <a:ext uri="{FF2B5EF4-FFF2-40B4-BE49-F238E27FC236}">
                <a16:creationId xmlns:a16="http://schemas.microsoft.com/office/drawing/2014/main" id="{04C299FA-C1F0-4336-B795-01033B7126EC}"/>
              </a:ext>
            </a:extLst>
          </p:cNvPr>
          <p:cNvSpPr txBox="1">
            <a:spLocks noChangeArrowheads="1"/>
          </p:cNvSpPr>
          <p:nvPr/>
        </p:nvSpPr>
        <p:spPr bwMode="auto">
          <a:xfrm>
            <a:off x="8200061" y="2154136"/>
            <a:ext cx="1591869" cy="4490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225" name="TextBox 1">
            <a:extLst>
              <a:ext uri="{FF2B5EF4-FFF2-40B4-BE49-F238E27FC236}">
                <a16:creationId xmlns:a16="http://schemas.microsoft.com/office/drawing/2014/main" id="{FC5B28C7-3444-4129-BF88-3B93AB3CBF03}"/>
              </a:ext>
            </a:extLst>
          </p:cNvPr>
          <p:cNvSpPr txBox="1">
            <a:spLocks noChangeArrowheads="1"/>
          </p:cNvSpPr>
          <p:nvPr/>
        </p:nvSpPr>
        <p:spPr bwMode="auto">
          <a:xfrm>
            <a:off x="549222" y="5367052"/>
            <a:ext cx="1514303" cy="206229"/>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26" name="TextBox 86">
            <a:extLst>
              <a:ext uri="{FF2B5EF4-FFF2-40B4-BE49-F238E27FC236}">
                <a16:creationId xmlns:a16="http://schemas.microsoft.com/office/drawing/2014/main" id="{B47FB83D-142D-4E82-BA43-ACBB6E18CE2F}"/>
              </a:ext>
            </a:extLst>
          </p:cNvPr>
          <p:cNvSpPr txBox="1">
            <a:spLocks noChangeArrowheads="1"/>
          </p:cNvSpPr>
          <p:nvPr/>
        </p:nvSpPr>
        <p:spPr bwMode="auto">
          <a:xfrm>
            <a:off x="1751497" y="1215509"/>
            <a:ext cx="49889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#94-e</a:t>
            </a:r>
            <a:endParaRPr lang="en-GB" altLang="en-US" sz="400">
              <a:latin typeface="Montserrat" pitchFamily="50" charset="0"/>
            </a:endParaRPr>
          </a:p>
        </p:txBody>
      </p:sp>
      <p:sp>
        <p:nvSpPr>
          <p:cNvPr id="227" name="TextBox 86">
            <a:extLst>
              <a:ext uri="{FF2B5EF4-FFF2-40B4-BE49-F238E27FC236}">
                <a16:creationId xmlns:a16="http://schemas.microsoft.com/office/drawing/2014/main" id="{632DDD13-4F67-4F67-B881-53D2D3AC8900}"/>
              </a:ext>
            </a:extLst>
          </p:cNvPr>
          <p:cNvSpPr txBox="1">
            <a:spLocks noChangeArrowheads="1"/>
          </p:cNvSpPr>
          <p:nvPr/>
        </p:nvSpPr>
        <p:spPr bwMode="auto">
          <a:xfrm>
            <a:off x="2511293" y="1215509"/>
            <a:ext cx="488313"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#95-e</a:t>
            </a:r>
            <a:endParaRPr lang="en-GB" altLang="en-US" sz="400">
              <a:latin typeface="Montserrat" pitchFamily="50" charset="0"/>
            </a:endParaRPr>
          </a:p>
        </p:txBody>
      </p:sp>
      <p:sp>
        <p:nvSpPr>
          <p:cNvPr id="228" name="TextBox 86">
            <a:extLst>
              <a:ext uri="{FF2B5EF4-FFF2-40B4-BE49-F238E27FC236}">
                <a16:creationId xmlns:a16="http://schemas.microsoft.com/office/drawing/2014/main" id="{A9B55E77-51A3-4410-B8D0-DF4E41F0FD2B}"/>
              </a:ext>
            </a:extLst>
          </p:cNvPr>
          <p:cNvSpPr txBox="1">
            <a:spLocks noChangeArrowheads="1"/>
          </p:cNvSpPr>
          <p:nvPr/>
        </p:nvSpPr>
        <p:spPr bwMode="auto">
          <a:xfrm>
            <a:off x="3336314" y="1215509"/>
            <a:ext cx="39488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#96</a:t>
            </a:r>
            <a:endParaRPr lang="en-GB" altLang="en-US" sz="400">
              <a:latin typeface="Montserrat" pitchFamily="50" charset="0"/>
            </a:endParaRPr>
          </a:p>
        </p:txBody>
      </p:sp>
      <p:sp>
        <p:nvSpPr>
          <p:cNvPr id="229" name="TextBox 86">
            <a:extLst>
              <a:ext uri="{FF2B5EF4-FFF2-40B4-BE49-F238E27FC236}">
                <a16:creationId xmlns:a16="http://schemas.microsoft.com/office/drawing/2014/main" id="{0C34A345-C93D-44EB-AAFC-78B7A667B8F7}"/>
              </a:ext>
            </a:extLst>
          </p:cNvPr>
          <p:cNvSpPr txBox="1">
            <a:spLocks noChangeArrowheads="1"/>
          </p:cNvSpPr>
          <p:nvPr/>
        </p:nvSpPr>
        <p:spPr bwMode="auto">
          <a:xfrm>
            <a:off x="4157810" y="1215509"/>
            <a:ext cx="4900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#97-e</a:t>
            </a:r>
            <a:endParaRPr lang="en-GB" altLang="en-US" sz="400">
              <a:latin typeface="Montserrat" pitchFamily="50" charset="0"/>
            </a:endParaRPr>
          </a:p>
        </p:txBody>
      </p:sp>
      <p:sp>
        <p:nvSpPr>
          <p:cNvPr id="230" name="TextBox 86">
            <a:extLst>
              <a:ext uri="{FF2B5EF4-FFF2-40B4-BE49-F238E27FC236}">
                <a16:creationId xmlns:a16="http://schemas.microsoft.com/office/drawing/2014/main" id="{7CA31248-A898-4ADF-BFC3-59E3CFBC761E}"/>
              </a:ext>
            </a:extLst>
          </p:cNvPr>
          <p:cNvSpPr txBox="1">
            <a:spLocks noChangeArrowheads="1"/>
          </p:cNvSpPr>
          <p:nvPr/>
        </p:nvSpPr>
        <p:spPr bwMode="auto">
          <a:xfrm>
            <a:off x="4797730" y="1215509"/>
            <a:ext cx="49712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#98-e</a:t>
            </a:r>
            <a:endParaRPr lang="en-GB" altLang="en-US" sz="400">
              <a:latin typeface="Montserrat" pitchFamily="50" charset="0"/>
            </a:endParaRPr>
          </a:p>
        </p:txBody>
      </p:sp>
      <p:sp>
        <p:nvSpPr>
          <p:cNvPr id="231" name="TextBox 86">
            <a:extLst>
              <a:ext uri="{FF2B5EF4-FFF2-40B4-BE49-F238E27FC236}">
                <a16:creationId xmlns:a16="http://schemas.microsoft.com/office/drawing/2014/main" id="{F515AB3B-B2B3-484C-9AD1-72EDA26529B0}"/>
              </a:ext>
            </a:extLst>
          </p:cNvPr>
          <p:cNvSpPr txBox="1">
            <a:spLocks noChangeArrowheads="1"/>
          </p:cNvSpPr>
          <p:nvPr/>
        </p:nvSpPr>
        <p:spPr bwMode="auto">
          <a:xfrm>
            <a:off x="5541659" y="1215509"/>
            <a:ext cx="39664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#99</a:t>
            </a:r>
            <a:endParaRPr lang="en-GB" altLang="en-US" sz="400">
              <a:latin typeface="Montserrat" pitchFamily="50" charset="0"/>
            </a:endParaRPr>
          </a:p>
        </p:txBody>
      </p:sp>
      <p:sp>
        <p:nvSpPr>
          <p:cNvPr id="232" name="TextBox 86">
            <a:extLst>
              <a:ext uri="{FF2B5EF4-FFF2-40B4-BE49-F238E27FC236}">
                <a16:creationId xmlns:a16="http://schemas.microsoft.com/office/drawing/2014/main" id="{BAC992BE-6F61-409A-AE7D-EB6769E7CE7D}"/>
              </a:ext>
            </a:extLst>
          </p:cNvPr>
          <p:cNvSpPr txBox="1">
            <a:spLocks noChangeArrowheads="1"/>
          </p:cNvSpPr>
          <p:nvPr/>
        </p:nvSpPr>
        <p:spPr bwMode="auto">
          <a:xfrm>
            <a:off x="6312032" y="1215509"/>
            <a:ext cx="442479"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#100</a:t>
            </a:r>
            <a:endParaRPr lang="en-GB" altLang="en-US" sz="400">
              <a:latin typeface="Montserrat" pitchFamily="50" charset="0"/>
            </a:endParaRPr>
          </a:p>
        </p:txBody>
      </p:sp>
      <p:sp>
        <p:nvSpPr>
          <p:cNvPr id="233" name="TextBox 86">
            <a:extLst>
              <a:ext uri="{FF2B5EF4-FFF2-40B4-BE49-F238E27FC236}">
                <a16:creationId xmlns:a16="http://schemas.microsoft.com/office/drawing/2014/main" id="{94AECA21-CE0A-4142-B82D-C1F44CB2F196}"/>
              </a:ext>
            </a:extLst>
          </p:cNvPr>
          <p:cNvSpPr txBox="1">
            <a:spLocks noChangeArrowheads="1"/>
          </p:cNvSpPr>
          <p:nvPr/>
        </p:nvSpPr>
        <p:spPr bwMode="auto">
          <a:xfrm>
            <a:off x="7117661" y="1215509"/>
            <a:ext cx="41074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#101</a:t>
            </a:r>
            <a:endParaRPr lang="en-GB" altLang="en-US" sz="400">
              <a:latin typeface="Montserrat" pitchFamily="50" charset="0"/>
            </a:endParaRPr>
          </a:p>
        </p:txBody>
      </p:sp>
      <p:sp>
        <p:nvSpPr>
          <p:cNvPr id="234" name="TextBox 86">
            <a:extLst>
              <a:ext uri="{FF2B5EF4-FFF2-40B4-BE49-F238E27FC236}">
                <a16:creationId xmlns:a16="http://schemas.microsoft.com/office/drawing/2014/main" id="{8EE2761E-5270-4D64-8D10-DAC4C6E9BCBC}"/>
              </a:ext>
            </a:extLst>
          </p:cNvPr>
          <p:cNvSpPr txBox="1">
            <a:spLocks noChangeArrowheads="1"/>
          </p:cNvSpPr>
          <p:nvPr/>
        </p:nvSpPr>
        <p:spPr bwMode="auto">
          <a:xfrm>
            <a:off x="7824571" y="1215509"/>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#102</a:t>
            </a:r>
            <a:endParaRPr lang="en-GB" altLang="en-US" sz="400">
              <a:latin typeface="Montserrat" pitchFamily="50" charset="0"/>
            </a:endParaRPr>
          </a:p>
        </p:txBody>
      </p:sp>
      <p:sp>
        <p:nvSpPr>
          <p:cNvPr id="235" name="TextBox 86">
            <a:extLst>
              <a:ext uri="{FF2B5EF4-FFF2-40B4-BE49-F238E27FC236}">
                <a16:creationId xmlns:a16="http://schemas.microsoft.com/office/drawing/2014/main" id="{6D009C66-FEC4-4E11-B4C7-A20D763DC03C}"/>
              </a:ext>
            </a:extLst>
          </p:cNvPr>
          <p:cNvSpPr txBox="1">
            <a:spLocks noChangeArrowheads="1"/>
          </p:cNvSpPr>
          <p:nvPr/>
        </p:nvSpPr>
        <p:spPr bwMode="auto">
          <a:xfrm>
            <a:off x="8446862" y="1215509"/>
            <a:ext cx="43366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#103</a:t>
            </a:r>
            <a:endParaRPr lang="en-GB" altLang="en-US" sz="400">
              <a:latin typeface="Montserrat" pitchFamily="50" charset="0"/>
            </a:endParaRPr>
          </a:p>
        </p:txBody>
      </p:sp>
      <p:sp>
        <p:nvSpPr>
          <p:cNvPr id="236" name="TextBox 86">
            <a:extLst>
              <a:ext uri="{FF2B5EF4-FFF2-40B4-BE49-F238E27FC236}">
                <a16:creationId xmlns:a16="http://schemas.microsoft.com/office/drawing/2014/main" id="{69FAA80E-3710-4D8B-8330-2A213AE7C648}"/>
              </a:ext>
            </a:extLst>
          </p:cNvPr>
          <p:cNvSpPr txBox="1">
            <a:spLocks noChangeArrowheads="1"/>
          </p:cNvSpPr>
          <p:nvPr/>
        </p:nvSpPr>
        <p:spPr bwMode="auto">
          <a:xfrm>
            <a:off x="9074443" y="1215509"/>
            <a:ext cx="442480"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#104</a:t>
            </a:r>
            <a:endParaRPr lang="en-GB" altLang="en-US" sz="400">
              <a:latin typeface="Montserrat" pitchFamily="50" charset="0"/>
            </a:endParaRPr>
          </a:p>
        </p:txBody>
      </p:sp>
      <p:sp>
        <p:nvSpPr>
          <p:cNvPr id="237" name="TextBox 86">
            <a:extLst>
              <a:ext uri="{FF2B5EF4-FFF2-40B4-BE49-F238E27FC236}">
                <a16:creationId xmlns:a16="http://schemas.microsoft.com/office/drawing/2014/main" id="{BFCA578C-DA46-45B6-8AB6-72F587A01D29}"/>
              </a:ext>
            </a:extLst>
          </p:cNvPr>
          <p:cNvSpPr txBox="1">
            <a:spLocks noChangeArrowheads="1"/>
          </p:cNvSpPr>
          <p:nvPr/>
        </p:nvSpPr>
        <p:spPr bwMode="auto">
          <a:xfrm>
            <a:off x="9807795" y="1215509"/>
            <a:ext cx="43366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#105</a:t>
            </a:r>
            <a:endParaRPr lang="en-GB" altLang="en-US" sz="400">
              <a:latin typeface="Montserrat" pitchFamily="50" charset="0"/>
            </a:endParaRPr>
          </a:p>
        </p:txBody>
      </p:sp>
      <p:sp>
        <p:nvSpPr>
          <p:cNvPr id="238" name="Chevron 60">
            <a:extLst>
              <a:ext uri="{FF2B5EF4-FFF2-40B4-BE49-F238E27FC236}">
                <a16:creationId xmlns:a16="http://schemas.microsoft.com/office/drawing/2014/main" id="{DFC9BA35-1AC3-407D-BFAB-F40CCBA1B472}"/>
              </a:ext>
            </a:extLst>
          </p:cNvPr>
          <p:cNvSpPr>
            <a:spLocks noChangeArrowheads="1"/>
          </p:cNvSpPr>
          <p:nvPr/>
        </p:nvSpPr>
        <p:spPr bwMode="auto">
          <a:xfrm>
            <a:off x="533357" y="2375783"/>
            <a:ext cx="1487859" cy="341144"/>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239" name="TextBox 238">
            <a:extLst>
              <a:ext uri="{FF2B5EF4-FFF2-40B4-BE49-F238E27FC236}">
                <a16:creationId xmlns:a16="http://schemas.microsoft.com/office/drawing/2014/main" id="{8535C137-11A6-4F48-AECC-1A852B0F1495}"/>
              </a:ext>
            </a:extLst>
          </p:cNvPr>
          <p:cNvSpPr txBox="1"/>
          <p:nvPr/>
        </p:nvSpPr>
        <p:spPr>
          <a:xfrm>
            <a:off x="3276377" y="847383"/>
            <a:ext cx="539437"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240" name="TextBox 239">
            <a:extLst>
              <a:ext uri="{FF2B5EF4-FFF2-40B4-BE49-F238E27FC236}">
                <a16:creationId xmlns:a16="http://schemas.microsoft.com/office/drawing/2014/main" id="{7FB170EC-267F-4351-9701-06305DDF8251}"/>
              </a:ext>
            </a:extLst>
          </p:cNvPr>
          <p:cNvSpPr txBox="1"/>
          <p:nvPr/>
        </p:nvSpPr>
        <p:spPr>
          <a:xfrm>
            <a:off x="6278537" y="847383"/>
            <a:ext cx="539437"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241" name="TextBox 2">
            <a:extLst>
              <a:ext uri="{FF2B5EF4-FFF2-40B4-BE49-F238E27FC236}">
                <a16:creationId xmlns:a16="http://schemas.microsoft.com/office/drawing/2014/main" id="{3BDD7683-2139-4B79-A8A2-FC3E72852E9A}"/>
              </a:ext>
            </a:extLst>
          </p:cNvPr>
          <p:cNvSpPr txBox="1">
            <a:spLocks noChangeArrowheads="1"/>
          </p:cNvSpPr>
          <p:nvPr/>
        </p:nvSpPr>
        <p:spPr bwMode="auto">
          <a:xfrm>
            <a:off x="1130968"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42" name="TextBox 59">
            <a:extLst>
              <a:ext uri="{FF2B5EF4-FFF2-40B4-BE49-F238E27FC236}">
                <a16:creationId xmlns:a16="http://schemas.microsoft.com/office/drawing/2014/main" id="{2E3ADC83-2A7D-4704-9E6D-D04FB5071CC5}"/>
              </a:ext>
            </a:extLst>
          </p:cNvPr>
          <p:cNvSpPr txBox="1">
            <a:spLocks noChangeArrowheads="1"/>
          </p:cNvSpPr>
          <p:nvPr/>
        </p:nvSpPr>
        <p:spPr bwMode="auto">
          <a:xfrm>
            <a:off x="2567704" y="1360062"/>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3" name="TextBox 60">
            <a:extLst>
              <a:ext uri="{FF2B5EF4-FFF2-40B4-BE49-F238E27FC236}">
                <a16:creationId xmlns:a16="http://schemas.microsoft.com/office/drawing/2014/main" id="{8E3797A6-0F1A-407C-A5CA-2827BE215D9E}"/>
              </a:ext>
            </a:extLst>
          </p:cNvPr>
          <p:cNvSpPr txBox="1">
            <a:spLocks noChangeArrowheads="1"/>
          </p:cNvSpPr>
          <p:nvPr/>
        </p:nvSpPr>
        <p:spPr bwMode="auto">
          <a:xfrm>
            <a:off x="8483883" y="1360062"/>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4" name="TextBox 61">
            <a:extLst>
              <a:ext uri="{FF2B5EF4-FFF2-40B4-BE49-F238E27FC236}">
                <a16:creationId xmlns:a16="http://schemas.microsoft.com/office/drawing/2014/main" id="{EE11181B-6C8B-4F05-9D75-39E47BBECE4B}"/>
              </a:ext>
            </a:extLst>
          </p:cNvPr>
          <p:cNvSpPr txBox="1">
            <a:spLocks noChangeArrowheads="1"/>
          </p:cNvSpPr>
          <p:nvPr/>
        </p:nvSpPr>
        <p:spPr bwMode="auto">
          <a:xfrm>
            <a:off x="5527556" y="1360062"/>
            <a:ext cx="431903"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5" name="TextBox 62">
            <a:extLst>
              <a:ext uri="{FF2B5EF4-FFF2-40B4-BE49-F238E27FC236}">
                <a16:creationId xmlns:a16="http://schemas.microsoft.com/office/drawing/2014/main" id="{D5E0427D-61B6-4E69-A834-FC8219BF5468}"/>
              </a:ext>
            </a:extLst>
          </p:cNvPr>
          <p:cNvSpPr txBox="1">
            <a:spLocks noChangeArrowheads="1"/>
          </p:cNvSpPr>
          <p:nvPr/>
        </p:nvSpPr>
        <p:spPr bwMode="auto">
          <a:xfrm>
            <a:off x="3331025"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6" name="TextBox 63">
            <a:extLst>
              <a:ext uri="{FF2B5EF4-FFF2-40B4-BE49-F238E27FC236}">
                <a16:creationId xmlns:a16="http://schemas.microsoft.com/office/drawing/2014/main" id="{53E90C44-6582-4D6E-AC02-F4091CBD504F}"/>
              </a:ext>
            </a:extLst>
          </p:cNvPr>
          <p:cNvSpPr txBox="1">
            <a:spLocks noChangeArrowheads="1"/>
          </p:cNvSpPr>
          <p:nvPr/>
        </p:nvSpPr>
        <p:spPr bwMode="auto">
          <a:xfrm>
            <a:off x="6343764"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7" name="TextBox 64">
            <a:extLst>
              <a:ext uri="{FF2B5EF4-FFF2-40B4-BE49-F238E27FC236}">
                <a16:creationId xmlns:a16="http://schemas.microsoft.com/office/drawing/2014/main" id="{FD273251-E0DA-4F12-BC82-196881116E03}"/>
              </a:ext>
            </a:extLst>
          </p:cNvPr>
          <p:cNvSpPr txBox="1">
            <a:spLocks noChangeArrowheads="1"/>
          </p:cNvSpPr>
          <p:nvPr/>
        </p:nvSpPr>
        <p:spPr bwMode="auto">
          <a:xfrm>
            <a:off x="9122041"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8" name="TextBox 65">
            <a:extLst>
              <a:ext uri="{FF2B5EF4-FFF2-40B4-BE49-F238E27FC236}">
                <a16:creationId xmlns:a16="http://schemas.microsoft.com/office/drawing/2014/main" id="{7C7B0BC4-376A-477E-9719-50F80871DF93}"/>
              </a:ext>
            </a:extLst>
          </p:cNvPr>
          <p:cNvSpPr txBox="1">
            <a:spLocks noChangeArrowheads="1"/>
          </p:cNvSpPr>
          <p:nvPr/>
        </p:nvSpPr>
        <p:spPr bwMode="auto">
          <a:xfrm>
            <a:off x="4191304"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49" name="TextBox 66">
            <a:extLst>
              <a:ext uri="{FF2B5EF4-FFF2-40B4-BE49-F238E27FC236}">
                <a16:creationId xmlns:a16="http://schemas.microsoft.com/office/drawing/2014/main" id="{641011B0-84DC-4BA6-AEBE-D5E4B1E79B94}"/>
              </a:ext>
            </a:extLst>
          </p:cNvPr>
          <p:cNvSpPr txBox="1">
            <a:spLocks noChangeArrowheads="1"/>
          </p:cNvSpPr>
          <p:nvPr/>
        </p:nvSpPr>
        <p:spPr bwMode="auto">
          <a:xfrm>
            <a:off x="7133528" y="1360062"/>
            <a:ext cx="428376"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50" name="TextBox 67">
            <a:extLst>
              <a:ext uri="{FF2B5EF4-FFF2-40B4-BE49-F238E27FC236}">
                <a16:creationId xmlns:a16="http://schemas.microsoft.com/office/drawing/2014/main" id="{F5E74C62-2298-45D1-927E-02C709DFCE40}"/>
              </a:ext>
            </a:extLst>
          </p:cNvPr>
          <p:cNvSpPr txBox="1">
            <a:spLocks noChangeArrowheads="1"/>
          </p:cNvSpPr>
          <p:nvPr/>
        </p:nvSpPr>
        <p:spPr bwMode="auto">
          <a:xfrm>
            <a:off x="9860681"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51" name="TextBox 69">
            <a:extLst>
              <a:ext uri="{FF2B5EF4-FFF2-40B4-BE49-F238E27FC236}">
                <a16:creationId xmlns:a16="http://schemas.microsoft.com/office/drawing/2014/main" id="{2937C896-3713-45D2-99F1-B6F510F96A47}"/>
              </a:ext>
            </a:extLst>
          </p:cNvPr>
          <p:cNvSpPr txBox="1">
            <a:spLocks noChangeArrowheads="1"/>
          </p:cNvSpPr>
          <p:nvPr/>
        </p:nvSpPr>
        <p:spPr bwMode="auto">
          <a:xfrm>
            <a:off x="1793806" y="1360062"/>
            <a:ext cx="43542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2" name="TextBox 70">
            <a:extLst>
              <a:ext uri="{FF2B5EF4-FFF2-40B4-BE49-F238E27FC236}">
                <a16:creationId xmlns:a16="http://schemas.microsoft.com/office/drawing/2014/main" id="{852E537A-7804-41BD-BA34-6174A78FA99A}"/>
              </a:ext>
            </a:extLst>
          </p:cNvPr>
          <p:cNvSpPr txBox="1">
            <a:spLocks noChangeArrowheads="1"/>
          </p:cNvSpPr>
          <p:nvPr/>
        </p:nvSpPr>
        <p:spPr bwMode="auto">
          <a:xfrm>
            <a:off x="4848853" y="1360062"/>
            <a:ext cx="43542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3" name="TextBox 71">
            <a:extLst>
              <a:ext uri="{FF2B5EF4-FFF2-40B4-BE49-F238E27FC236}">
                <a16:creationId xmlns:a16="http://schemas.microsoft.com/office/drawing/2014/main" id="{C211D6DC-FE5A-46C7-97DD-4F79C04B6AC4}"/>
              </a:ext>
            </a:extLst>
          </p:cNvPr>
          <p:cNvSpPr txBox="1">
            <a:spLocks noChangeArrowheads="1"/>
          </p:cNvSpPr>
          <p:nvPr/>
        </p:nvSpPr>
        <p:spPr bwMode="auto">
          <a:xfrm>
            <a:off x="7845726" y="1360062"/>
            <a:ext cx="43542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5" name="Chevron 60">
            <a:extLst>
              <a:ext uri="{FF2B5EF4-FFF2-40B4-BE49-F238E27FC236}">
                <a16:creationId xmlns:a16="http://schemas.microsoft.com/office/drawing/2014/main" id="{427AB7F0-AFA4-4AB0-8BB4-650A45A02991}"/>
              </a:ext>
            </a:extLst>
          </p:cNvPr>
          <p:cNvSpPr/>
          <p:nvPr/>
        </p:nvSpPr>
        <p:spPr bwMode="auto">
          <a:xfrm>
            <a:off x="7163496" y="4016990"/>
            <a:ext cx="925505" cy="25248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256" name="Chevron 60">
            <a:extLst>
              <a:ext uri="{FF2B5EF4-FFF2-40B4-BE49-F238E27FC236}">
                <a16:creationId xmlns:a16="http://schemas.microsoft.com/office/drawing/2014/main" id="{8AD2253B-D922-4B2C-B62C-FA34019A93DD}"/>
              </a:ext>
            </a:extLst>
          </p:cNvPr>
          <p:cNvSpPr/>
          <p:nvPr/>
        </p:nvSpPr>
        <p:spPr bwMode="auto">
          <a:xfrm>
            <a:off x="7893322" y="4315732"/>
            <a:ext cx="884959" cy="2524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257" name="Chevron 58">
            <a:extLst>
              <a:ext uri="{FF2B5EF4-FFF2-40B4-BE49-F238E27FC236}">
                <a16:creationId xmlns:a16="http://schemas.microsoft.com/office/drawing/2014/main" id="{164521EA-0385-4DFC-9B68-859C9548ECC2}"/>
              </a:ext>
            </a:extLst>
          </p:cNvPr>
          <p:cNvSpPr/>
          <p:nvPr/>
        </p:nvSpPr>
        <p:spPr bwMode="auto">
          <a:xfrm>
            <a:off x="6662842" y="4992236"/>
            <a:ext cx="2649588" cy="2910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258" name="Group 17">
            <a:extLst>
              <a:ext uri="{FF2B5EF4-FFF2-40B4-BE49-F238E27FC236}">
                <a16:creationId xmlns:a16="http://schemas.microsoft.com/office/drawing/2014/main" id="{43B7750A-1BD9-4C3C-95B1-9C84CCF7B338}"/>
              </a:ext>
            </a:extLst>
          </p:cNvPr>
          <p:cNvGrpSpPr>
            <a:grpSpLocks/>
          </p:cNvGrpSpPr>
          <p:nvPr/>
        </p:nvGrpSpPr>
        <p:grpSpPr bwMode="auto">
          <a:xfrm>
            <a:off x="8154227" y="5206174"/>
            <a:ext cx="1052432" cy="585919"/>
            <a:chOff x="7917288" y="3354946"/>
            <a:chExt cx="948590" cy="482958"/>
          </a:xfrm>
        </p:grpSpPr>
        <p:sp>
          <p:nvSpPr>
            <p:cNvPr id="265" name="Diamond 16">
              <a:extLst>
                <a:ext uri="{FF2B5EF4-FFF2-40B4-BE49-F238E27FC236}">
                  <a16:creationId xmlns:a16="http://schemas.microsoft.com/office/drawing/2014/main" id="{99DF4AF6-94AF-4817-9AE6-45870446920A}"/>
                </a:ext>
              </a:extLst>
            </p:cNvPr>
            <p:cNvSpPr>
              <a:spLocks noChangeArrowheads="1"/>
            </p:cNvSpPr>
            <p:nvPr/>
          </p:nvSpPr>
          <p:spPr bwMode="auto">
            <a:xfrm>
              <a:off x="8113690" y="3354946"/>
              <a:ext cx="573110" cy="482958"/>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66" name="Chevron 58">
              <a:extLst>
                <a:ext uri="{FF2B5EF4-FFF2-40B4-BE49-F238E27FC236}">
                  <a16:creationId xmlns:a16="http://schemas.microsoft.com/office/drawing/2014/main" id="{D69638DE-739D-491B-A4C8-AC594E2BDB3A}"/>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solidFill>
                    <a:schemeClr val="bg1"/>
                  </a:solidFill>
                  <a:latin typeface="Montserrat" pitchFamily="50" charset="0"/>
                  <a:cs typeface="Arial" panose="020B0604020202020204" pitchFamily="34" charset="0"/>
                </a:rPr>
                <a:t>ASN.1</a:t>
              </a:r>
            </a:p>
            <a:p>
              <a:pPr algn="ctr"/>
              <a:r>
                <a:rPr lang="fr-FR" altLang="en-US" sz="600">
                  <a:solidFill>
                    <a:schemeClr val="bg1"/>
                  </a:solidFill>
                  <a:latin typeface="Montserrat" pitchFamily="50" charset="0"/>
                  <a:cs typeface="Arial" panose="020B0604020202020204" pitchFamily="34" charset="0"/>
                </a:rPr>
                <a:t>1st review</a:t>
              </a:r>
            </a:p>
          </p:txBody>
        </p:sp>
      </p:grpSp>
      <p:sp>
        <p:nvSpPr>
          <p:cNvPr id="259" name="TextBox 86">
            <a:extLst>
              <a:ext uri="{FF2B5EF4-FFF2-40B4-BE49-F238E27FC236}">
                <a16:creationId xmlns:a16="http://schemas.microsoft.com/office/drawing/2014/main" id="{E190D6FD-0213-4B36-AAE1-47FE63129D8B}"/>
              </a:ext>
            </a:extLst>
          </p:cNvPr>
          <p:cNvSpPr txBox="1">
            <a:spLocks noChangeArrowheads="1"/>
          </p:cNvSpPr>
          <p:nvPr/>
        </p:nvSpPr>
        <p:spPr bwMode="auto">
          <a:xfrm>
            <a:off x="713169" y="1284894"/>
            <a:ext cx="44776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TSGs</a:t>
            </a:r>
          </a:p>
        </p:txBody>
      </p:sp>
      <p:sp>
        <p:nvSpPr>
          <p:cNvPr id="260" name="TextBox 259">
            <a:extLst>
              <a:ext uri="{FF2B5EF4-FFF2-40B4-BE49-F238E27FC236}">
                <a16:creationId xmlns:a16="http://schemas.microsoft.com/office/drawing/2014/main" id="{E099E9F2-51AC-447F-ADCA-A290520BE2BC}"/>
              </a:ext>
            </a:extLst>
          </p:cNvPr>
          <p:cNvSpPr txBox="1"/>
          <p:nvPr/>
        </p:nvSpPr>
        <p:spPr>
          <a:xfrm>
            <a:off x="917662" y="847383"/>
            <a:ext cx="511231"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2021</a:t>
            </a:r>
          </a:p>
        </p:txBody>
      </p:sp>
      <p:sp>
        <p:nvSpPr>
          <p:cNvPr id="261" name="Chevron 60">
            <a:extLst>
              <a:ext uri="{FF2B5EF4-FFF2-40B4-BE49-F238E27FC236}">
                <a16:creationId xmlns:a16="http://schemas.microsoft.com/office/drawing/2014/main" id="{E8B79C89-E4E6-4EA8-8F25-0F8A1593B2C6}"/>
              </a:ext>
            </a:extLst>
          </p:cNvPr>
          <p:cNvSpPr/>
          <p:nvPr/>
        </p:nvSpPr>
        <p:spPr bwMode="auto">
          <a:xfrm>
            <a:off x="3611321" y="4309949"/>
            <a:ext cx="4472391" cy="26019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cxnSp>
        <p:nvCxnSpPr>
          <p:cNvPr id="262" name="Straight Connector 114">
            <a:extLst>
              <a:ext uri="{FF2B5EF4-FFF2-40B4-BE49-F238E27FC236}">
                <a16:creationId xmlns:a16="http://schemas.microsoft.com/office/drawing/2014/main" id="{E5DC9BAA-5938-49A1-A741-3C6449AA873A}"/>
              </a:ext>
            </a:extLst>
          </p:cNvPr>
          <p:cNvCxnSpPr>
            <a:cxnSpLocks noChangeShapeType="1"/>
          </p:cNvCxnSpPr>
          <p:nvPr/>
        </p:nvCxnSpPr>
        <p:spPr bwMode="auto">
          <a:xfrm>
            <a:off x="7355649" y="1838049"/>
            <a:ext cx="0" cy="4091794"/>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263" name="Star: 5 Points 262">
            <a:extLst>
              <a:ext uri="{FF2B5EF4-FFF2-40B4-BE49-F238E27FC236}">
                <a16:creationId xmlns:a16="http://schemas.microsoft.com/office/drawing/2014/main" id="{64068195-012A-4186-8841-080EE76B5293}"/>
              </a:ext>
            </a:extLst>
          </p:cNvPr>
          <p:cNvSpPr/>
          <p:nvPr/>
        </p:nvSpPr>
        <p:spPr bwMode="auto">
          <a:xfrm>
            <a:off x="7068301" y="3884002"/>
            <a:ext cx="507705" cy="477986"/>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cxnSp>
        <p:nvCxnSpPr>
          <p:cNvPr id="264" name="Straight Connector 114">
            <a:extLst>
              <a:ext uri="{FF2B5EF4-FFF2-40B4-BE49-F238E27FC236}">
                <a16:creationId xmlns:a16="http://schemas.microsoft.com/office/drawing/2014/main" id="{45B4952A-9FC5-48E0-92AF-0EBBB865D84B}"/>
              </a:ext>
            </a:extLst>
          </p:cNvPr>
          <p:cNvCxnSpPr>
            <a:cxnSpLocks noChangeShapeType="1"/>
          </p:cNvCxnSpPr>
          <p:nvPr/>
        </p:nvCxnSpPr>
        <p:spPr bwMode="auto">
          <a:xfrm flipH="1">
            <a:off x="6548256" y="1855394"/>
            <a:ext cx="24680" cy="3845092"/>
          </a:xfrm>
          <a:prstGeom prst="line">
            <a:avLst/>
          </a:prstGeom>
          <a:noFill/>
          <a:ln w="9525" algn="ctr">
            <a:solidFill>
              <a:schemeClr val="accent4">
                <a:lumMod val="60000"/>
                <a:lumOff val="40000"/>
              </a:schemeClr>
            </a:solidFill>
            <a:prstDash val="dash"/>
            <a:round/>
            <a:headEnd/>
            <a:tailEnd/>
          </a:ln>
        </p:spPr>
      </p:cxnSp>
      <p:sp>
        <p:nvSpPr>
          <p:cNvPr id="267" name="Chevron 60">
            <a:extLst>
              <a:ext uri="{FF2B5EF4-FFF2-40B4-BE49-F238E27FC236}">
                <a16:creationId xmlns:a16="http://schemas.microsoft.com/office/drawing/2014/main" id="{01619B2F-C2EE-4289-8BB8-D4AF9D5AB996}"/>
              </a:ext>
            </a:extLst>
          </p:cNvPr>
          <p:cNvSpPr/>
          <p:nvPr/>
        </p:nvSpPr>
        <p:spPr bwMode="auto">
          <a:xfrm>
            <a:off x="3292922" y="3099020"/>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 </a:t>
            </a:r>
            <a:r>
              <a:rPr lang="fr-FR" altLang="zh-CN" sz="900" dirty="0">
                <a:latin typeface="Montserrat" panose="00000500000000000000" pitchFamily="50" charset="0"/>
                <a:ea typeface="ＭＳ Ｐゴシック" charset="-128"/>
              </a:rPr>
              <a:t>Normative</a:t>
            </a:r>
            <a:endParaRPr lang="fr-FR" sz="900" dirty="0">
              <a:latin typeface="Montserrat" panose="00000500000000000000" pitchFamily="50" charset="0"/>
              <a:ea typeface="ＭＳ Ｐゴシック" charset="-128"/>
            </a:endParaRPr>
          </a:p>
        </p:txBody>
      </p:sp>
      <p:sp>
        <p:nvSpPr>
          <p:cNvPr id="268" name="Chevron 60">
            <a:extLst>
              <a:ext uri="{FF2B5EF4-FFF2-40B4-BE49-F238E27FC236}">
                <a16:creationId xmlns:a16="http://schemas.microsoft.com/office/drawing/2014/main" id="{6DF993C7-61CD-42C1-8970-69167F7B3A6C}"/>
              </a:ext>
            </a:extLst>
          </p:cNvPr>
          <p:cNvSpPr/>
          <p:nvPr/>
        </p:nvSpPr>
        <p:spPr bwMode="auto">
          <a:xfrm>
            <a:off x="4013326" y="3348807"/>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269" name="Chevron 60">
            <a:extLst>
              <a:ext uri="{FF2B5EF4-FFF2-40B4-BE49-F238E27FC236}">
                <a16:creationId xmlns:a16="http://schemas.microsoft.com/office/drawing/2014/main" id="{79975997-DD1D-44A2-AF76-250E05077F8B}"/>
              </a:ext>
            </a:extLst>
          </p:cNvPr>
          <p:cNvSpPr/>
          <p:nvPr/>
        </p:nvSpPr>
        <p:spPr bwMode="auto">
          <a:xfrm>
            <a:off x="4010946" y="3711091"/>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270" name="矩形 1">
            <a:extLst>
              <a:ext uri="{FF2B5EF4-FFF2-40B4-BE49-F238E27FC236}">
                <a16:creationId xmlns:a16="http://schemas.microsoft.com/office/drawing/2014/main" id="{3111550B-9539-4240-A547-F358E77B8CC7}"/>
              </a:ext>
            </a:extLst>
          </p:cNvPr>
          <p:cNvSpPr>
            <a:spLocks noChangeArrowheads="1"/>
          </p:cNvSpPr>
          <p:nvPr/>
        </p:nvSpPr>
        <p:spPr bwMode="auto">
          <a:xfrm>
            <a:off x="1329735" y="3047237"/>
            <a:ext cx="7448546" cy="912954"/>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1" name="文本框 2">
            <a:extLst>
              <a:ext uri="{FF2B5EF4-FFF2-40B4-BE49-F238E27FC236}">
                <a16:creationId xmlns:a16="http://schemas.microsoft.com/office/drawing/2014/main" id="{1F307C06-11F8-471B-9F2D-44D372CD0504}"/>
              </a:ext>
            </a:extLst>
          </p:cNvPr>
          <p:cNvSpPr txBox="1">
            <a:spLocks noChangeArrowheads="1"/>
          </p:cNvSpPr>
          <p:nvPr/>
        </p:nvSpPr>
        <p:spPr bwMode="auto">
          <a:xfrm>
            <a:off x="1410136" y="3436859"/>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cxnSp>
        <p:nvCxnSpPr>
          <p:cNvPr id="272" name="Straight Connector 271">
            <a:extLst>
              <a:ext uri="{FF2B5EF4-FFF2-40B4-BE49-F238E27FC236}">
                <a16:creationId xmlns:a16="http://schemas.microsoft.com/office/drawing/2014/main" id="{B9112459-F300-4AA7-AC9E-3BA75E353189}"/>
              </a:ext>
            </a:extLst>
          </p:cNvPr>
          <p:cNvCxnSpPr>
            <a:cxnSpLocks/>
          </p:cNvCxnSpPr>
          <p:nvPr/>
        </p:nvCxnSpPr>
        <p:spPr bwMode="auto">
          <a:xfrm>
            <a:off x="8054307" y="1005427"/>
            <a:ext cx="2806483"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54" name="TextBox 253">
            <a:extLst>
              <a:ext uri="{FF2B5EF4-FFF2-40B4-BE49-F238E27FC236}">
                <a16:creationId xmlns:a16="http://schemas.microsoft.com/office/drawing/2014/main" id="{8AAEE5EF-F5B1-4052-97F8-3FF01BDD5130}"/>
              </a:ext>
            </a:extLst>
          </p:cNvPr>
          <p:cNvSpPr txBox="1"/>
          <p:nvPr/>
        </p:nvSpPr>
        <p:spPr>
          <a:xfrm>
            <a:off x="9048000" y="832493"/>
            <a:ext cx="553540"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273" name="Rectangle 12">
            <a:extLst>
              <a:ext uri="{FF2B5EF4-FFF2-40B4-BE49-F238E27FC236}">
                <a16:creationId xmlns:a16="http://schemas.microsoft.com/office/drawing/2014/main" id="{B54C86FD-80DE-49FD-8565-35402FD07AEC}"/>
              </a:ext>
            </a:extLst>
          </p:cNvPr>
          <p:cNvSpPr>
            <a:spLocks noChangeArrowheads="1"/>
          </p:cNvSpPr>
          <p:nvPr/>
        </p:nvSpPr>
        <p:spPr bwMode="auto">
          <a:xfrm>
            <a:off x="6920674" y="6004476"/>
            <a:ext cx="869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dirty="0">
                <a:solidFill>
                  <a:srgbClr val="C00000"/>
                </a:solidFill>
                <a:latin typeface="Montserrat" pitchFamily="50" charset="0"/>
              </a:rPr>
              <a:t>Now</a:t>
            </a:r>
          </a:p>
        </p:txBody>
      </p:sp>
    </p:spTree>
    <p:extLst>
      <p:ext uri="{BB962C8B-B14F-4D97-AF65-F5344CB8AC3E}">
        <p14:creationId xmlns:p14="http://schemas.microsoft.com/office/powerpoint/2010/main" val="325600847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652463" y="228600"/>
            <a:ext cx="9102725" cy="1143000"/>
          </a:xfrm>
        </p:spPr>
        <p:txBody>
          <a:bodyPr/>
          <a:lstStyle/>
          <a:p>
            <a:r>
              <a:rPr lang="en-US" dirty="0"/>
              <a:t>Background</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384799" y="1248032"/>
            <a:ext cx="11183938" cy="5144359"/>
          </a:xfrm>
          <a:effectLst/>
        </p:spPr>
        <p:txBody>
          <a:bodyPr/>
          <a:lstStyle/>
          <a:p>
            <a:r>
              <a:rPr lang="en-US" sz="2400" dirty="0"/>
              <a:t>Rel-18 and Rel-19 release schedule was discussed in </a:t>
            </a:r>
            <a:r>
              <a:rPr lang="en-GB" altLang="zh-CN" sz="2400" dirty="0"/>
              <a:t>SA#101</a:t>
            </a:r>
            <a:r>
              <a:rPr lang="en-US" sz="2400" dirty="0"/>
              <a:t>. </a:t>
            </a:r>
            <a:r>
              <a:rPr lang="en-US" altLang="zh-CN" sz="2400" dirty="0"/>
              <a:t>SA5</a:t>
            </a:r>
            <a:r>
              <a:rPr lang="en-US" sz="2400" dirty="0"/>
              <a:t> needs to align the </a:t>
            </a:r>
            <a:r>
              <a:rPr lang="en-US" altLang="zh-CN" sz="2400" dirty="0"/>
              <a:t>SA5 </a:t>
            </a:r>
            <a:r>
              <a:rPr lang="en-US" sz="2400" dirty="0"/>
              <a:t>work plan with the overall 3GPP release schedule.</a:t>
            </a:r>
          </a:p>
          <a:p>
            <a:r>
              <a:rPr lang="en-US" sz="2400" dirty="0"/>
              <a:t>This </a:t>
            </a:r>
            <a:r>
              <a:rPr lang="en-US" sz="2400" dirty="0" err="1"/>
              <a:t>tdoc</a:t>
            </a:r>
            <a:r>
              <a:rPr lang="en-US" sz="2400" dirty="0"/>
              <a:t> uses the following references:</a:t>
            </a:r>
          </a:p>
          <a:p>
            <a:pPr lvl="1"/>
            <a:r>
              <a:rPr lang="en-GB" altLang="en-US" sz="2000" dirty="0"/>
              <a:t>SA#101 </a:t>
            </a:r>
            <a:r>
              <a:rPr lang="en-US" altLang="en-US" sz="2000" dirty="0"/>
              <a:t>3GPP Work Plan review at Plenary #101 (SP-231204)</a:t>
            </a:r>
            <a:endParaRPr lang="en-GB" altLang="en-US" sz="2000" dirty="0"/>
          </a:p>
          <a:p>
            <a:pPr lvl="1"/>
            <a:endParaRPr lang="en-GB" altLang="en-US" sz="2000" dirty="0"/>
          </a:p>
          <a:p>
            <a:pPr lvl="1"/>
            <a:endParaRPr lang="en-GB" altLang="en-US" sz="2000" dirty="0"/>
          </a:p>
        </p:txBody>
      </p:sp>
    </p:spTree>
    <p:extLst>
      <p:ext uri="{BB962C8B-B14F-4D97-AF65-F5344CB8AC3E}">
        <p14:creationId xmlns:p14="http://schemas.microsoft.com/office/powerpoint/2010/main" val="14406404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20D733-B90A-4807-AAD6-87C4ADAC57AD}"/>
              </a:ext>
            </a:extLst>
          </p:cNvPr>
          <p:cNvPicPr>
            <a:picLocks noChangeAspect="1"/>
          </p:cNvPicPr>
          <p:nvPr/>
        </p:nvPicPr>
        <p:blipFill>
          <a:blip r:embed="rId2"/>
          <a:stretch>
            <a:fillRect/>
          </a:stretch>
        </p:blipFill>
        <p:spPr>
          <a:xfrm>
            <a:off x="117053" y="968940"/>
            <a:ext cx="9211854" cy="5090601"/>
          </a:xfrm>
          <a:prstGeom prst="rect">
            <a:avLst/>
          </a:prstGeom>
        </p:spPr>
      </p:pic>
      <p:sp>
        <p:nvSpPr>
          <p:cNvPr id="4" name="标题 1">
            <a:extLst>
              <a:ext uri="{FF2B5EF4-FFF2-40B4-BE49-F238E27FC236}">
                <a16:creationId xmlns:a16="http://schemas.microsoft.com/office/drawing/2014/main" id="{ECEBEC00-B1F0-49F5-9B45-CD80E017FA2D}"/>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#101</a:t>
            </a:r>
            <a:endParaRPr lang="en-US" sz="2800" dirty="0"/>
          </a:p>
        </p:txBody>
      </p:sp>
      <p:sp>
        <p:nvSpPr>
          <p:cNvPr id="6" name="矩形 51">
            <a:extLst>
              <a:ext uri="{FF2B5EF4-FFF2-40B4-BE49-F238E27FC236}">
                <a16:creationId xmlns:a16="http://schemas.microsoft.com/office/drawing/2014/main" id="{51C8EA5B-BFF2-4D65-B990-8A098C6B5897}"/>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SP-231204</a:t>
            </a:r>
            <a:endParaRPr lang="en-US" sz="1400" dirty="0">
              <a:solidFill>
                <a:srgbClr val="0000FF"/>
              </a:solidFill>
            </a:endParaRPr>
          </a:p>
        </p:txBody>
      </p:sp>
      <p:sp>
        <p:nvSpPr>
          <p:cNvPr id="8" name="Rectangle 2">
            <a:extLst>
              <a:ext uri="{FF2B5EF4-FFF2-40B4-BE49-F238E27FC236}">
                <a16:creationId xmlns:a16="http://schemas.microsoft.com/office/drawing/2014/main" id="{475B6220-7A39-4B5B-85DA-CFCA7D37E569}"/>
              </a:ext>
            </a:extLst>
          </p:cNvPr>
          <p:cNvSpPr/>
          <p:nvPr/>
        </p:nvSpPr>
        <p:spPr>
          <a:xfrm flipH="1">
            <a:off x="9367293" y="1897122"/>
            <a:ext cx="2577713" cy="3893374"/>
          </a:xfrm>
          <a:prstGeom prst="rect">
            <a:avLst/>
          </a:prstGeom>
        </p:spPr>
        <p:txBody>
          <a:bodyPr wrap="square">
            <a:spAutoFit/>
          </a:bodyPr>
          <a:lstStyle/>
          <a:p>
            <a:r>
              <a:rPr lang="en-US" altLang="zh-CN" b="1" dirty="0"/>
              <a:t>Rel-18 Highlights: </a:t>
            </a:r>
          </a:p>
          <a:p>
            <a:pPr marL="285750" indent="-285750">
              <a:buFont typeface="Wingdings" panose="05000000000000000000" pitchFamily="2" charset="2"/>
              <a:buChar char="Ø"/>
            </a:pPr>
            <a:r>
              <a:rPr lang="en-US" altLang="zh-CN" dirty="0"/>
              <a:t>&lt;Stage2 </a:t>
            </a:r>
            <a:r>
              <a:rPr lang="en-US" altLang="zh-CN"/>
              <a:t>normative&gt; </a:t>
            </a:r>
            <a:r>
              <a:rPr lang="en-US" altLang="zh-CN" dirty="0"/>
              <a:t>is frozen in Jun.2023. </a:t>
            </a:r>
          </a:p>
          <a:p>
            <a:pPr marL="285750" indent="-285750">
              <a:buFont typeface="Wingdings" panose="05000000000000000000" pitchFamily="2" charset="2"/>
              <a:buChar char="Ø"/>
            </a:pPr>
            <a:r>
              <a:rPr lang="en-US" altLang="zh-CN" dirty="0"/>
              <a:t>&lt;Stage 3(CT&amp;SA)&gt; and &lt;RAN completion&gt; are planned to be frozen in Mar.2024.</a:t>
            </a:r>
          </a:p>
          <a:p>
            <a:pPr marL="285750" indent="-285750">
              <a:buFont typeface="Wingdings" panose="05000000000000000000" pitchFamily="2" charset="2"/>
              <a:buChar char="Ø"/>
            </a:pPr>
            <a:endParaRPr lang="en-US" altLang="zh-CN" dirty="0"/>
          </a:p>
          <a:p>
            <a:endParaRPr lang="en-US" altLang="zh-CN" b="1" dirty="0"/>
          </a:p>
          <a:p>
            <a:endParaRPr lang="en-US" altLang="zh-CN" b="1" dirty="0"/>
          </a:p>
          <a:p>
            <a:endParaRPr lang="en-US" altLang="zh-CN" b="1" dirty="0"/>
          </a:p>
          <a:p>
            <a:r>
              <a:rPr lang="en-US" altLang="zh-CN" b="1" dirty="0"/>
              <a:t>Rel-19 Highlights: </a:t>
            </a:r>
            <a:endParaRPr lang="en-US" altLang="zh-CN" dirty="0"/>
          </a:p>
          <a:p>
            <a:pPr marL="285750" indent="-285750">
              <a:buFont typeface="Wingdings" panose="05000000000000000000" pitchFamily="2" charset="2"/>
              <a:buChar char="Ø"/>
            </a:pPr>
            <a:r>
              <a:rPr lang="en-US" altLang="zh-CN" dirty="0"/>
              <a:t>&lt;Stage 2 normative is planned to be frozen in Dec.2024.</a:t>
            </a:r>
          </a:p>
          <a:p>
            <a:pPr marL="285750" indent="-285750">
              <a:buFont typeface="Wingdings" panose="05000000000000000000" pitchFamily="2" charset="2"/>
              <a:buChar char="Ø"/>
            </a:pPr>
            <a:r>
              <a:rPr lang="en-US" altLang="zh-CN" dirty="0"/>
              <a:t>&lt;Stage 3(CT&amp;SA)&gt; and &lt;RAN completion&gt; are planned to be frozen in Sep.2025.</a:t>
            </a:r>
          </a:p>
        </p:txBody>
      </p:sp>
      <p:sp>
        <p:nvSpPr>
          <p:cNvPr id="3" name="矩形 2">
            <a:extLst>
              <a:ext uri="{FF2B5EF4-FFF2-40B4-BE49-F238E27FC236}">
                <a16:creationId xmlns:a16="http://schemas.microsoft.com/office/drawing/2014/main" id="{66E5666D-0A69-4747-B202-18D520BFBA30}"/>
              </a:ext>
            </a:extLst>
          </p:cNvPr>
          <p:cNvSpPr/>
          <p:nvPr/>
        </p:nvSpPr>
        <p:spPr bwMode="auto">
          <a:xfrm>
            <a:off x="69512" y="2540350"/>
            <a:ext cx="359048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9">
            <a:extLst>
              <a:ext uri="{FF2B5EF4-FFF2-40B4-BE49-F238E27FC236}">
                <a16:creationId xmlns:a16="http://schemas.microsoft.com/office/drawing/2014/main" id="{F2C4EBC8-92CA-4D92-BD3C-F77A9E9CC8BE}"/>
              </a:ext>
            </a:extLst>
          </p:cNvPr>
          <p:cNvSpPr/>
          <p:nvPr/>
        </p:nvSpPr>
        <p:spPr bwMode="auto">
          <a:xfrm>
            <a:off x="69512" y="2848128"/>
            <a:ext cx="4580389" cy="59491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a:extLst>
              <a:ext uri="{FF2B5EF4-FFF2-40B4-BE49-F238E27FC236}">
                <a16:creationId xmlns:a16="http://schemas.microsoft.com/office/drawing/2014/main" id="{9302BE36-5C6D-49FE-B772-D07E4B52A0F3}"/>
              </a:ext>
            </a:extLst>
          </p:cNvPr>
          <p:cNvSpPr/>
          <p:nvPr/>
        </p:nvSpPr>
        <p:spPr bwMode="auto">
          <a:xfrm>
            <a:off x="3510396" y="4798387"/>
            <a:ext cx="210183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D4A95E07-7EE0-47F9-856B-2216C44AA378}"/>
              </a:ext>
            </a:extLst>
          </p:cNvPr>
          <p:cNvSpPr/>
          <p:nvPr/>
        </p:nvSpPr>
        <p:spPr bwMode="auto">
          <a:xfrm>
            <a:off x="3510396" y="5106164"/>
            <a:ext cx="3083351" cy="55062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53633486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AC06711B-C89E-4619-8B2C-C3A9E72EBEA1}"/>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#101- Release 18</a:t>
            </a:r>
            <a:endParaRPr lang="en-US" sz="2800" dirty="0"/>
          </a:p>
        </p:txBody>
      </p:sp>
      <p:pic>
        <p:nvPicPr>
          <p:cNvPr id="3" name="Picture 2">
            <a:extLst>
              <a:ext uri="{FF2B5EF4-FFF2-40B4-BE49-F238E27FC236}">
                <a16:creationId xmlns:a16="http://schemas.microsoft.com/office/drawing/2014/main" id="{3FA7969B-DDB3-46BC-A1F7-01725B4A19B5}"/>
              </a:ext>
            </a:extLst>
          </p:cNvPr>
          <p:cNvPicPr>
            <a:picLocks noChangeAspect="1"/>
          </p:cNvPicPr>
          <p:nvPr/>
        </p:nvPicPr>
        <p:blipFill>
          <a:blip r:embed="rId2"/>
          <a:stretch>
            <a:fillRect/>
          </a:stretch>
        </p:blipFill>
        <p:spPr>
          <a:xfrm>
            <a:off x="1593638" y="1014580"/>
            <a:ext cx="8048064" cy="4828839"/>
          </a:xfrm>
          <a:prstGeom prst="rect">
            <a:avLst/>
          </a:prstGeom>
        </p:spPr>
      </p:pic>
      <p:sp>
        <p:nvSpPr>
          <p:cNvPr id="8" name="矩形 51">
            <a:extLst>
              <a:ext uri="{FF2B5EF4-FFF2-40B4-BE49-F238E27FC236}">
                <a16:creationId xmlns:a16="http://schemas.microsoft.com/office/drawing/2014/main" id="{46611804-1D06-4141-99AC-8D30CB4EBCEC}"/>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SP-231204</a:t>
            </a:r>
            <a:endParaRPr lang="en-US" sz="1400" dirty="0">
              <a:solidFill>
                <a:srgbClr val="0000FF"/>
              </a:solidFill>
            </a:endParaRPr>
          </a:p>
        </p:txBody>
      </p:sp>
    </p:spTree>
    <p:extLst>
      <p:ext uri="{BB962C8B-B14F-4D97-AF65-F5344CB8AC3E}">
        <p14:creationId xmlns:p14="http://schemas.microsoft.com/office/powerpoint/2010/main" val="39005065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10487466"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800" dirty="0"/>
              <a:t>Release 18 timeline– figure with SA5</a:t>
            </a:r>
            <a:r>
              <a:rPr lang="en-GB" altLang="zh-CN" sz="2800" dirty="0"/>
              <a:t> (For integrated to SA timeline)</a:t>
            </a:r>
            <a:endParaRPr lang="en-US" sz="2800" dirty="0"/>
          </a:p>
        </p:txBody>
      </p:sp>
      <p:cxnSp>
        <p:nvCxnSpPr>
          <p:cNvPr id="202" name="Straight Connector 201">
            <a:extLst>
              <a:ext uri="{FF2B5EF4-FFF2-40B4-BE49-F238E27FC236}">
                <a16:creationId xmlns:a16="http://schemas.microsoft.com/office/drawing/2014/main" id="{075362FA-0F1F-4418-B13D-3151B4EC838E}"/>
              </a:ext>
            </a:extLst>
          </p:cNvPr>
          <p:cNvCxnSpPr>
            <a:cxnSpLocks/>
          </p:cNvCxnSpPr>
          <p:nvPr/>
        </p:nvCxnSpPr>
        <p:spPr bwMode="auto">
          <a:xfrm>
            <a:off x="5162643" y="1005427"/>
            <a:ext cx="2806483"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3" name="Straight Connector 202">
            <a:extLst>
              <a:ext uri="{FF2B5EF4-FFF2-40B4-BE49-F238E27FC236}">
                <a16:creationId xmlns:a16="http://schemas.microsoft.com/office/drawing/2014/main" id="{3182D5C1-3FD0-4BB5-9AF3-DC5E2DCD974C}"/>
              </a:ext>
            </a:extLst>
          </p:cNvPr>
          <p:cNvCxnSpPr>
            <a:cxnSpLocks/>
          </p:cNvCxnSpPr>
          <p:nvPr/>
        </p:nvCxnSpPr>
        <p:spPr bwMode="auto">
          <a:xfrm>
            <a:off x="2063525" y="1005427"/>
            <a:ext cx="3000398"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4" name="Straight Connector 114">
            <a:extLst>
              <a:ext uri="{FF2B5EF4-FFF2-40B4-BE49-F238E27FC236}">
                <a16:creationId xmlns:a16="http://schemas.microsoft.com/office/drawing/2014/main" id="{6F7B90C7-6A93-4AA4-92BD-0D04EF16BD52}"/>
              </a:ext>
            </a:extLst>
          </p:cNvPr>
          <p:cNvCxnSpPr>
            <a:cxnSpLocks noChangeShapeType="1"/>
          </p:cNvCxnSpPr>
          <p:nvPr/>
        </p:nvCxnSpPr>
        <p:spPr bwMode="auto">
          <a:xfrm>
            <a:off x="8083712" y="1855394"/>
            <a:ext cx="0" cy="4084086"/>
          </a:xfrm>
          <a:prstGeom prst="line">
            <a:avLst/>
          </a:prstGeom>
          <a:noFill/>
          <a:ln w="28575" algn="ctr">
            <a:solidFill>
              <a:schemeClr val="accent4">
                <a:lumMod val="60000"/>
                <a:lumOff val="40000"/>
              </a:schemeClr>
            </a:solidFill>
            <a:round/>
            <a:headEnd/>
            <a:tailEnd/>
          </a:ln>
        </p:spPr>
      </p:cxnSp>
      <p:cxnSp>
        <p:nvCxnSpPr>
          <p:cNvPr id="205" name="Straight Connector 114">
            <a:extLst>
              <a:ext uri="{FF2B5EF4-FFF2-40B4-BE49-F238E27FC236}">
                <a16:creationId xmlns:a16="http://schemas.microsoft.com/office/drawing/2014/main" id="{0222B57F-1F20-4A5E-A0F1-B0233DBACB5D}"/>
              </a:ext>
            </a:extLst>
          </p:cNvPr>
          <p:cNvCxnSpPr>
            <a:cxnSpLocks noChangeShapeType="1"/>
          </p:cNvCxnSpPr>
          <p:nvPr/>
        </p:nvCxnSpPr>
        <p:spPr bwMode="auto">
          <a:xfrm>
            <a:off x="5063923" y="1807211"/>
            <a:ext cx="0" cy="4132269"/>
          </a:xfrm>
          <a:prstGeom prst="line">
            <a:avLst/>
          </a:prstGeom>
          <a:noFill/>
          <a:ln w="28575" algn="ctr">
            <a:solidFill>
              <a:schemeClr val="accent4">
                <a:lumMod val="60000"/>
                <a:lumOff val="40000"/>
              </a:schemeClr>
            </a:solidFill>
            <a:round/>
            <a:headEnd/>
            <a:tailEnd/>
          </a:ln>
        </p:spPr>
      </p:cxnSp>
      <p:cxnSp>
        <p:nvCxnSpPr>
          <p:cNvPr id="206" name="Straight Connector 114">
            <a:extLst>
              <a:ext uri="{FF2B5EF4-FFF2-40B4-BE49-F238E27FC236}">
                <a16:creationId xmlns:a16="http://schemas.microsoft.com/office/drawing/2014/main" id="{5407AD09-F370-4DB3-A404-906EB76E874E}"/>
              </a:ext>
            </a:extLst>
          </p:cNvPr>
          <p:cNvCxnSpPr>
            <a:cxnSpLocks noChangeShapeType="1"/>
          </p:cNvCxnSpPr>
          <p:nvPr/>
        </p:nvCxnSpPr>
        <p:spPr bwMode="auto">
          <a:xfrm flipH="1">
            <a:off x="2021216" y="1809138"/>
            <a:ext cx="12340" cy="4130342"/>
          </a:xfrm>
          <a:prstGeom prst="line">
            <a:avLst/>
          </a:prstGeom>
          <a:noFill/>
          <a:ln w="28575" algn="ctr">
            <a:solidFill>
              <a:schemeClr val="accent4">
                <a:lumMod val="60000"/>
                <a:lumOff val="40000"/>
              </a:schemeClr>
            </a:solidFill>
            <a:round/>
            <a:headEnd/>
            <a:tailEnd/>
          </a:ln>
        </p:spPr>
      </p:cxnSp>
      <p:cxnSp>
        <p:nvCxnSpPr>
          <p:cNvPr id="207" name="Straight Connector 115">
            <a:extLst>
              <a:ext uri="{FF2B5EF4-FFF2-40B4-BE49-F238E27FC236}">
                <a16:creationId xmlns:a16="http://schemas.microsoft.com/office/drawing/2014/main" id="{B6A4187C-FB4C-40FD-8C8D-D6DFCE841263}"/>
              </a:ext>
            </a:extLst>
          </p:cNvPr>
          <p:cNvCxnSpPr>
            <a:cxnSpLocks noChangeShapeType="1"/>
          </p:cNvCxnSpPr>
          <p:nvPr/>
        </p:nvCxnSpPr>
        <p:spPr bwMode="auto">
          <a:xfrm>
            <a:off x="2781011" y="1855394"/>
            <a:ext cx="0" cy="4084086"/>
          </a:xfrm>
          <a:prstGeom prst="line">
            <a:avLst/>
          </a:prstGeom>
          <a:noFill/>
          <a:ln w="9525" algn="ctr">
            <a:solidFill>
              <a:schemeClr val="accent4">
                <a:lumMod val="60000"/>
                <a:lumOff val="40000"/>
              </a:schemeClr>
            </a:solidFill>
            <a:prstDash val="dash"/>
            <a:round/>
            <a:headEnd/>
            <a:tailEnd/>
          </a:ln>
        </p:spPr>
      </p:cxnSp>
      <p:cxnSp>
        <p:nvCxnSpPr>
          <p:cNvPr id="208" name="Straight Connector 114">
            <a:extLst>
              <a:ext uri="{FF2B5EF4-FFF2-40B4-BE49-F238E27FC236}">
                <a16:creationId xmlns:a16="http://schemas.microsoft.com/office/drawing/2014/main" id="{0A64A013-DB68-4698-9742-288F710CB3FB}"/>
              </a:ext>
            </a:extLst>
          </p:cNvPr>
          <p:cNvCxnSpPr>
            <a:cxnSpLocks noChangeShapeType="1"/>
          </p:cNvCxnSpPr>
          <p:nvPr/>
        </p:nvCxnSpPr>
        <p:spPr bwMode="auto">
          <a:xfrm>
            <a:off x="10095143" y="1859249"/>
            <a:ext cx="0" cy="4080231"/>
          </a:xfrm>
          <a:prstGeom prst="line">
            <a:avLst/>
          </a:prstGeom>
          <a:noFill/>
          <a:ln w="9525" algn="ctr">
            <a:solidFill>
              <a:schemeClr val="accent4">
                <a:lumMod val="60000"/>
                <a:lumOff val="40000"/>
              </a:schemeClr>
            </a:solidFill>
            <a:prstDash val="dash"/>
            <a:round/>
            <a:headEnd/>
            <a:tailEnd/>
          </a:ln>
        </p:spPr>
      </p:cxnSp>
      <p:cxnSp>
        <p:nvCxnSpPr>
          <p:cNvPr id="209" name="Straight Connector 114">
            <a:extLst>
              <a:ext uri="{FF2B5EF4-FFF2-40B4-BE49-F238E27FC236}">
                <a16:creationId xmlns:a16="http://schemas.microsoft.com/office/drawing/2014/main" id="{524A3B2C-DDB5-46CF-81B9-3E75D7005355}"/>
              </a:ext>
            </a:extLst>
          </p:cNvPr>
          <p:cNvCxnSpPr>
            <a:cxnSpLocks noChangeShapeType="1"/>
          </p:cNvCxnSpPr>
          <p:nvPr/>
        </p:nvCxnSpPr>
        <p:spPr bwMode="auto">
          <a:xfrm>
            <a:off x="1347801" y="1855394"/>
            <a:ext cx="0" cy="4084086"/>
          </a:xfrm>
          <a:prstGeom prst="line">
            <a:avLst/>
          </a:prstGeom>
          <a:noFill/>
          <a:ln w="9525" algn="ctr">
            <a:solidFill>
              <a:schemeClr val="accent4">
                <a:lumMod val="60000"/>
                <a:lumOff val="40000"/>
              </a:schemeClr>
            </a:solidFill>
            <a:prstDash val="dash"/>
            <a:round/>
            <a:headEnd/>
            <a:tailEnd/>
          </a:ln>
        </p:spPr>
      </p:cxnSp>
      <p:cxnSp>
        <p:nvCxnSpPr>
          <p:cNvPr id="210" name="Straight Connector 114">
            <a:extLst>
              <a:ext uri="{FF2B5EF4-FFF2-40B4-BE49-F238E27FC236}">
                <a16:creationId xmlns:a16="http://schemas.microsoft.com/office/drawing/2014/main" id="{462B99D3-E2D9-426A-B8FD-F2A1909225AA}"/>
              </a:ext>
            </a:extLst>
          </p:cNvPr>
          <p:cNvCxnSpPr>
            <a:cxnSpLocks noChangeShapeType="1"/>
          </p:cNvCxnSpPr>
          <p:nvPr/>
        </p:nvCxnSpPr>
        <p:spPr bwMode="auto">
          <a:xfrm>
            <a:off x="8725395" y="1855394"/>
            <a:ext cx="0" cy="4084086"/>
          </a:xfrm>
          <a:prstGeom prst="line">
            <a:avLst/>
          </a:prstGeom>
          <a:noFill/>
          <a:ln w="9525" algn="ctr">
            <a:solidFill>
              <a:schemeClr val="accent4">
                <a:lumMod val="60000"/>
                <a:lumOff val="40000"/>
              </a:schemeClr>
            </a:solidFill>
            <a:prstDash val="dash"/>
            <a:round/>
            <a:headEnd/>
            <a:tailEnd/>
          </a:ln>
        </p:spPr>
      </p:cxnSp>
      <p:cxnSp>
        <p:nvCxnSpPr>
          <p:cNvPr id="211" name="Straight Connector 114">
            <a:extLst>
              <a:ext uri="{FF2B5EF4-FFF2-40B4-BE49-F238E27FC236}">
                <a16:creationId xmlns:a16="http://schemas.microsoft.com/office/drawing/2014/main" id="{BE90B235-4709-4E91-8D2E-4C3DB4ECB6D1}"/>
              </a:ext>
            </a:extLst>
          </p:cNvPr>
          <p:cNvCxnSpPr>
            <a:cxnSpLocks noChangeShapeType="1"/>
          </p:cNvCxnSpPr>
          <p:nvPr/>
        </p:nvCxnSpPr>
        <p:spPr bwMode="auto">
          <a:xfrm>
            <a:off x="7345072" y="1855394"/>
            <a:ext cx="0" cy="4084086"/>
          </a:xfrm>
          <a:prstGeom prst="line">
            <a:avLst/>
          </a:prstGeom>
          <a:noFill/>
          <a:ln w="9525" algn="ctr">
            <a:solidFill>
              <a:schemeClr val="accent4">
                <a:lumMod val="60000"/>
                <a:lumOff val="40000"/>
              </a:schemeClr>
            </a:solidFill>
            <a:prstDash val="dash"/>
            <a:round/>
            <a:headEnd/>
            <a:tailEnd/>
          </a:ln>
        </p:spPr>
      </p:cxnSp>
      <p:cxnSp>
        <p:nvCxnSpPr>
          <p:cNvPr id="212" name="Straight Connector 114">
            <a:extLst>
              <a:ext uri="{FF2B5EF4-FFF2-40B4-BE49-F238E27FC236}">
                <a16:creationId xmlns:a16="http://schemas.microsoft.com/office/drawing/2014/main" id="{A9DF6720-570A-4EFF-AE69-353C788626BD}"/>
              </a:ext>
            </a:extLst>
          </p:cNvPr>
          <p:cNvCxnSpPr>
            <a:cxnSpLocks noChangeShapeType="1"/>
          </p:cNvCxnSpPr>
          <p:nvPr/>
        </p:nvCxnSpPr>
        <p:spPr bwMode="auto">
          <a:xfrm>
            <a:off x="5799037" y="1855394"/>
            <a:ext cx="0" cy="4084086"/>
          </a:xfrm>
          <a:prstGeom prst="line">
            <a:avLst/>
          </a:prstGeom>
          <a:noFill/>
          <a:ln w="9525" algn="ctr">
            <a:solidFill>
              <a:schemeClr val="accent4">
                <a:lumMod val="60000"/>
                <a:lumOff val="40000"/>
              </a:schemeClr>
            </a:solidFill>
            <a:prstDash val="dash"/>
            <a:round/>
            <a:headEnd/>
            <a:tailEnd/>
          </a:ln>
        </p:spPr>
      </p:cxnSp>
      <p:cxnSp>
        <p:nvCxnSpPr>
          <p:cNvPr id="213" name="Straight Connector 114">
            <a:extLst>
              <a:ext uri="{FF2B5EF4-FFF2-40B4-BE49-F238E27FC236}">
                <a16:creationId xmlns:a16="http://schemas.microsoft.com/office/drawing/2014/main" id="{B1A79D8A-8009-4873-AD8B-880E8D201C9F}"/>
              </a:ext>
            </a:extLst>
          </p:cNvPr>
          <p:cNvCxnSpPr>
            <a:cxnSpLocks noChangeShapeType="1"/>
          </p:cNvCxnSpPr>
          <p:nvPr/>
        </p:nvCxnSpPr>
        <p:spPr bwMode="auto">
          <a:xfrm>
            <a:off x="4402848" y="1855394"/>
            <a:ext cx="0" cy="4084086"/>
          </a:xfrm>
          <a:prstGeom prst="line">
            <a:avLst/>
          </a:prstGeom>
          <a:noFill/>
          <a:ln w="9525" algn="ctr">
            <a:solidFill>
              <a:schemeClr val="accent4">
                <a:lumMod val="60000"/>
                <a:lumOff val="40000"/>
              </a:schemeClr>
            </a:solidFill>
            <a:prstDash val="dash"/>
            <a:round/>
            <a:headEnd/>
            <a:tailEnd/>
          </a:ln>
        </p:spPr>
      </p:cxnSp>
      <p:cxnSp>
        <p:nvCxnSpPr>
          <p:cNvPr id="214" name="Straight Connector 114">
            <a:extLst>
              <a:ext uri="{FF2B5EF4-FFF2-40B4-BE49-F238E27FC236}">
                <a16:creationId xmlns:a16="http://schemas.microsoft.com/office/drawing/2014/main" id="{C8A064B3-DA07-4AFC-9278-4F4AAA8C71FB}"/>
              </a:ext>
            </a:extLst>
          </p:cNvPr>
          <p:cNvCxnSpPr>
            <a:cxnSpLocks noChangeShapeType="1"/>
          </p:cNvCxnSpPr>
          <p:nvPr/>
        </p:nvCxnSpPr>
        <p:spPr bwMode="auto">
          <a:xfrm>
            <a:off x="3553146" y="1855394"/>
            <a:ext cx="0" cy="4084086"/>
          </a:xfrm>
          <a:prstGeom prst="line">
            <a:avLst/>
          </a:prstGeom>
          <a:noFill/>
          <a:ln w="9525" algn="ctr">
            <a:solidFill>
              <a:schemeClr val="accent4">
                <a:lumMod val="60000"/>
                <a:lumOff val="40000"/>
              </a:schemeClr>
            </a:solidFill>
            <a:prstDash val="dash"/>
            <a:round/>
            <a:headEnd/>
            <a:tailEnd/>
          </a:ln>
        </p:spPr>
      </p:cxnSp>
      <p:cxnSp>
        <p:nvCxnSpPr>
          <p:cNvPr id="215" name="Straight Connector 114">
            <a:extLst>
              <a:ext uri="{FF2B5EF4-FFF2-40B4-BE49-F238E27FC236}">
                <a16:creationId xmlns:a16="http://schemas.microsoft.com/office/drawing/2014/main" id="{C7F87627-F91D-4194-8BA1-41140C409E39}"/>
              </a:ext>
            </a:extLst>
          </p:cNvPr>
          <p:cNvCxnSpPr>
            <a:cxnSpLocks noChangeShapeType="1"/>
          </p:cNvCxnSpPr>
          <p:nvPr/>
        </p:nvCxnSpPr>
        <p:spPr bwMode="auto">
          <a:xfrm>
            <a:off x="9317718" y="1859249"/>
            <a:ext cx="22918" cy="4043610"/>
          </a:xfrm>
          <a:prstGeom prst="line">
            <a:avLst/>
          </a:prstGeom>
          <a:noFill/>
          <a:ln w="9525" algn="ctr">
            <a:solidFill>
              <a:schemeClr val="accent4">
                <a:lumMod val="60000"/>
                <a:lumOff val="40000"/>
              </a:schemeClr>
            </a:solidFill>
            <a:prstDash val="dash"/>
            <a:round/>
            <a:headEnd/>
            <a:tailEnd/>
          </a:ln>
        </p:spPr>
      </p:cxnSp>
      <p:cxnSp>
        <p:nvCxnSpPr>
          <p:cNvPr id="216" name="Straight Connector 215">
            <a:extLst>
              <a:ext uri="{FF2B5EF4-FFF2-40B4-BE49-F238E27FC236}">
                <a16:creationId xmlns:a16="http://schemas.microsoft.com/office/drawing/2014/main" id="{5B906561-CEF4-49CF-894C-F3CA3AB52CAA}"/>
              </a:ext>
            </a:extLst>
          </p:cNvPr>
          <p:cNvCxnSpPr>
            <a:cxnSpLocks/>
          </p:cNvCxnSpPr>
          <p:nvPr/>
        </p:nvCxnSpPr>
        <p:spPr bwMode="auto">
          <a:xfrm>
            <a:off x="582717" y="1005427"/>
            <a:ext cx="1343304"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7" name="TextBox 86">
            <a:extLst>
              <a:ext uri="{FF2B5EF4-FFF2-40B4-BE49-F238E27FC236}">
                <a16:creationId xmlns:a16="http://schemas.microsoft.com/office/drawing/2014/main" id="{FEC650F7-3122-4C82-AA99-EB5B471E30F1}"/>
              </a:ext>
            </a:extLst>
          </p:cNvPr>
          <p:cNvSpPr txBox="1">
            <a:spLocks noChangeArrowheads="1"/>
          </p:cNvSpPr>
          <p:nvPr/>
        </p:nvSpPr>
        <p:spPr bwMode="auto">
          <a:xfrm>
            <a:off x="1111577" y="1215509"/>
            <a:ext cx="4900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#93-e</a:t>
            </a:r>
          </a:p>
        </p:txBody>
      </p:sp>
      <p:sp>
        <p:nvSpPr>
          <p:cNvPr id="218" name="Chevron 60">
            <a:extLst>
              <a:ext uri="{FF2B5EF4-FFF2-40B4-BE49-F238E27FC236}">
                <a16:creationId xmlns:a16="http://schemas.microsoft.com/office/drawing/2014/main" id="{8EA9A3EF-3EB9-4DA0-B0EA-AD54A6EE4A57}"/>
              </a:ext>
            </a:extLst>
          </p:cNvPr>
          <p:cNvSpPr/>
          <p:nvPr/>
        </p:nvSpPr>
        <p:spPr bwMode="auto">
          <a:xfrm>
            <a:off x="556274" y="2036567"/>
            <a:ext cx="1487859" cy="26983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219" name="Chevron 79">
            <a:extLst>
              <a:ext uri="{FF2B5EF4-FFF2-40B4-BE49-F238E27FC236}">
                <a16:creationId xmlns:a16="http://schemas.microsoft.com/office/drawing/2014/main" id="{72467E15-E87D-4726-8A31-964DCEABF90F}"/>
              </a:ext>
            </a:extLst>
          </p:cNvPr>
          <p:cNvSpPr>
            <a:spLocks noChangeArrowheads="1"/>
          </p:cNvSpPr>
          <p:nvPr/>
        </p:nvSpPr>
        <p:spPr bwMode="auto">
          <a:xfrm>
            <a:off x="8649593" y="3794820"/>
            <a:ext cx="691044" cy="258267"/>
          </a:xfrm>
          <a:prstGeom prst="chevron">
            <a:avLst>
              <a:gd name="adj" fmla="val 50124"/>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220" name="Chevron 58">
            <a:extLst>
              <a:ext uri="{FF2B5EF4-FFF2-40B4-BE49-F238E27FC236}">
                <a16:creationId xmlns:a16="http://schemas.microsoft.com/office/drawing/2014/main" id="{3C1CC2C4-016C-4EDF-8DC8-D0B9BD5C9AF7}"/>
              </a:ext>
            </a:extLst>
          </p:cNvPr>
          <p:cNvSpPr/>
          <p:nvPr/>
        </p:nvSpPr>
        <p:spPr bwMode="auto">
          <a:xfrm>
            <a:off x="4483939" y="4097417"/>
            <a:ext cx="4241456" cy="2736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221" name="Chevron 60">
            <a:extLst>
              <a:ext uri="{FF2B5EF4-FFF2-40B4-BE49-F238E27FC236}">
                <a16:creationId xmlns:a16="http://schemas.microsoft.com/office/drawing/2014/main" id="{E6A6C449-4597-46B2-8FB1-384261898135}"/>
              </a:ext>
            </a:extLst>
          </p:cNvPr>
          <p:cNvSpPr/>
          <p:nvPr/>
        </p:nvSpPr>
        <p:spPr bwMode="auto">
          <a:xfrm>
            <a:off x="2870917" y="3503789"/>
            <a:ext cx="4458288" cy="2524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222" name="Chevron 60">
            <a:extLst>
              <a:ext uri="{FF2B5EF4-FFF2-40B4-BE49-F238E27FC236}">
                <a16:creationId xmlns:a16="http://schemas.microsoft.com/office/drawing/2014/main" id="{45D124D7-2366-46B2-B4E0-F61EEBCE0ADF}"/>
              </a:ext>
            </a:extLst>
          </p:cNvPr>
          <p:cNvSpPr/>
          <p:nvPr/>
        </p:nvSpPr>
        <p:spPr bwMode="auto">
          <a:xfrm>
            <a:off x="1534665" y="2774748"/>
            <a:ext cx="5036508" cy="26983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223" name="Chevron 60">
            <a:extLst>
              <a:ext uri="{FF2B5EF4-FFF2-40B4-BE49-F238E27FC236}">
                <a16:creationId xmlns:a16="http://schemas.microsoft.com/office/drawing/2014/main" id="{4B873846-73D8-4B1F-A466-B0FDBD178630}"/>
              </a:ext>
            </a:extLst>
          </p:cNvPr>
          <p:cNvSpPr>
            <a:spLocks noChangeArrowheads="1"/>
          </p:cNvSpPr>
          <p:nvPr/>
        </p:nvSpPr>
        <p:spPr bwMode="auto">
          <a:xfrm>
            <a:off x="1779703" y="2375783"/>
            <a:ext cx="988968" cy="341144"/>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224" name="TextBox 112">
            <a:extLst>
              <a:ext uri="{FF2B5EF4-FFF2-40B4-BE49-F238E27FC236}">
                <a16:creationId xmlns:a16="http://schemas.microsoft.com/office/drawing/2014/main" id="{04C299FA-C1F0-4336-B795-01033B7126EC}"/>
              </a:ext>
            </a:extLst>
          </p:cNvPr>
          <p:cNvSpPr txBox="1">
            <a:spLocks noChangeArrowheads="1"/>
          </p:cNvSpPr>
          <p:nvPr/>
        </p:nvSpPr>
        <p:spPr bwMode="auto">
          <a:xfrm>
            <a:off x="8200061" y="2154136"/>
            <a:ext cx="1591869" cy="4490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225" name="TextBox 1">
            <a:extLst>
              <a:ext uri="{FF2B5EF4-FFF2-40B4-BE49-F238E27FC236}">
                <a16:creationId xmlns:a16="http://schemas.microsoft.com/office/drawing/2014/main" id="{FC5B28C7-3444-4129-BF88-3B93AB3CBF03}"/>
              </a:ext>
            </a:extLst>
          </p:cNvPr>
          <p:cNvSpPr txBox="1">
            <a:spLocks noChangeArrowheads="1"/>
          </p:cNvSpPr>
          <p:nvPr/>
        </p:nvSpPr>
        <p:spPr bwMode="auto">
          <a:xfrm>
            <a:off x="549222" y="5367052"/>
            <a:ext cx="1514303" cy="206229"/>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26" name="TextBox 86">
            <a:extLst>
              <a:ext uri="{FF2B5EF4-FFF2-40B4-BE49-F238E27FC236}">
                <a16:creationId xmlns:a16="http://schemas.microsoft.com/office/drawing/2014/main" id="{B47FB83D-142D-4E82-BA43-ACBB6E18CE2F}"/>
              </a:ext>
            </a:extLst>
          </p:cNvPr>
          <p:cNvSpPr txBox="1">
            <a:spLocks noChangeArrowheads="1"/>
          </p:cNvSpPr>
          <p:nvPr/>
        </p:nvSpPr>
        <p:spPr bwMode="auto">
          <a:xfrm>
            <a:off x="1751497" y="1215509"/>
            <a:ext cx="49889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#94-e</a:t>
            </a:r>
            <a:endParaRPr lang="en-GB" altLang="en-US" sz="400">
              <a:latin typeface="Montserrat" pitchFamily="50" charset="0"/>
            </a:endParaRPr>
          </a:p>
        </p:txBody>
      </p:sp>
      <p:sp>
        <p:nvSpPr>
          <p:cNvPr id="227" name="TextBox 86">
            <a:extLst>
              <a:ext uri="{FF2B5EF4-FFF2-40B4-BE49-F238E27FC236}">
                <a16:creationId xmlns:a16="http://schemas.microsoft.com/office/drawing/2014/main" id="{632DDD13-4F67-4F67-B881-53D2D3AC8900}"/>
              </a:ext>
            </a:extLst>
          </p:cNvPr>
          <p:cNvSpPr txBox="1">
            <a:spLocks noChangeArrowheads="1"/>
          </p:cNvSpPr>
          <p:nvPr/>
        </p:nvSpPr>
        <p:spPr bwMode="auto">
          <a:xfrm>
            <a:off x="2511293" y="1215509"/>
            <a:ext cx="488313"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#95-e</a:t>
            </a:r>
            <a:endParaRPr lang="en-GB" altLang="en-US" sz="400">
              <a:latin typeface="Montserrat" pitchFamily="50" charset="0"/>
            </a:endParaRPr>
          </a:p>
        </p:txBody>
      </p:sp>
      <p:sp>
        <p:nvSpPr>
          <p:cNvPr id="228" name="TextBox 86">
            <a:extLst>
              <a:ext uri="{FF2B5EF4-FFF2-40B4-BE49-F238E27FC236}">
                <a16:creationId xmlns:a16="http://schemas.microsoft.com/office/drawing/2014/main" id="{A9B55E77-51A3-4410-B8D0-DF4E41F0FD2B}"/>
              </a:ext>
            </a:extLst>
          </p:cNvPr>
          <p:cNvSpPr txBox="1">
            <a:spLocks noChangeArrowheads="1"/>
          </p:cNvSpPr>
          <p:nvPr/>
        </p:nvSpPr>
        <p:spPr bwMode="auto">
          <a:xfrm>
            <a:off x="3336314" y="1215509"/>
            <a:ext cx="39488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#96</a:t>
            </a:r>
            <a:endParaRPr lang="en-GB" altLang="en-US" sz="400">
              <a:latin typeface="Montserrat" pitchFamily="50" charset="0"/>
            </a:endParaRPr>
          </a:p>
        </p:txBody>
      </p:sp>
      <p:sp>
        <p:nvSpPr>
          <p:cNvPr id="229" name="TextBox 86">
            <a:extLst>
              <a:ext uri="{FF2B5EF4-FFF2-40B4-BE49-F238E27FC236}">
                <a16:creationId xmlns:a16="http://schemas.microsoft.com/office/drawing/2014/main" id="{0C34A345-C93D-44EB-AAFC-78B7A667B8F7}"/>
              </a:ext>
            </a:extLst>
          </p:cNvPr>
          <p:cNvSpPr txBox="1">
            <a:spLocks noChangeArrowheads="1"/>
          </p:cNvSpPr>
          <p:nvPr/>
        </p:nvSpPr>
        <p:spPr bwMode="auto">
          <a:xfrm>
            <a:off x="4157810" y="1215509"/>
            <a:ext cx="4900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#97-e</a:t>
            </a:r>
            <a:endParaRPr lang="en-GB" altLang="en-US" sz="400">
              <a:latin typeface="Montserrat" pitchFamily="50" charset="0"/>
            </a:endParaRPr>
          </a:p>
        </p:txBody>
      </p:sp>
      <p:sp>
        <p:nvSpPr>
          <p:cNvPr id="230" name="TextBox 86">
            <a:extLst>
              <a:ext uri="{FF2B5EF4-FFF2-40B4-BE49-F238E27FC236}">
                <a16:creationId xmlns:a16="http://schemas.microsoft.com/office/drawing/2014/main" id="{7CA31248-A898-4ADF-BFC3-59E3CFBC761E}"/>
              </a:ext>
            </a:extLst>
          </p:cNvPr>
          <p:cNvSpPr txBox="1">
            <a:spLocks noChangeArrowheads="1"/>
          </p:cNvSpPr>
          <p:nvPr/>
        </p:nvSpPr>
        <p:spPr bwMode="auto">
          <a:xfrm>
            <a:off x="4797730" y="1215509"/>
            <a:ext cx="49712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#98-e</a:t>
            </a:r>
            <a:endParaRPr lang="en-GB" altLang="en-US" sz="400">
              <a:latin typeface="Montserrat" pitchFamily="50" charset="0"/>
            </a:endParaRPr>
          </a:p>
        </p:txBody>
      </p:sp>
      <p:sp>
        <p:nvSpPr>
          <p:cNvPr id="231" name="TextBox 86">
            <a:extLst>
              <a:ext uri="{FF2B5EF4-FFF2-40B4-BE49-F238E27FC236}">
                <a16:creationId xmlns:a16="http://schemas.microsoft.com/office/drawing/2014/main" id="{F515AB3B-B2B3-484C-9AD1-72EDA26529B0}"/>
              </a:ext>
            </a:extLst>
          </p:cNvPr>
          <p:cNvSpPr txBox="1">
            <a:spLocks noChangeArrowheads="1"/>
          </p:cNvSpPr>
          <p:nvPr/>
        </p:nvSpPr>
        <p:spPr bwMode="auto">
          <a:xfrm>
            <a:off x="5541659" y="1215509"/>
            <a:ext cx="39664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#99</a:t>
            </a:r>
            <a:endParaRPr lang="en-GB" altLang="en-US" sz="400">
              <a:latin typeface="Montserrat" pitchFamily="50" charset="0"/>
            </a:endParaRPr>
          </a:p>
        </p:txBody>
      </p:sp>
      <p:sp>
        <p:nvSpPr>
          <p:cNvPr id="232" name="TextBox 86">
            <a:extLst>
              <a:ext uri="{FF2B5EF4-FFF2-40B4-BE49-F238E27FC236}">
                <a16:creationId xmlns:a16="http://schemas.microsoft.com/office/drawing/2014/main" id="{BAC992BE-6F61-409A-AE7D-EB6769E7CE7D}"/>
              </a:ext>
            </a:extLst>
          </p:cNvPr>
          <p:cNvSpPr txBox="1">
            <a:spLocks noChangeArrowheads="1"/>
          </p:cNvSpPr>
          <p:nvPr/>
        </p:nvSpPr>
        <p:spPr bwMode="auto">
          <a:xfrm>
            <a:off x="6312032" y="1215509"/>
            <a:ext cx="442479"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#100</a:t>
            </a:r>
            <a:endParaRPr lang="en-GB" altLang="en-US" sz="400">
              <a:latin typeface="Montserrat" pitchFamily="50" charset="0"/>
            </a:endParaRPr>
          </a:p>
        </p:txBody>
      </p:sp>
      <p:sp>
        <p:nvSpPr>
          <p:cNvPr id="233" name="TextBox 86">
            <a:extLst>
              <a:ext uri="{FF2B5EF4-FFF2-40B4-BE49-F238E27FC236}">
                <a16:creationId xmlns:a16="http://schemas.microsoft.com/office/drawing/2014/main" id="{94AECA21-CE0A-4142-B82D-C1F44CB2F196}"/>
              </a:ext>
            </a:extLst>
          </p:cNvPr>
          <p:cNvSpPr txBox="1">
            <a:spLocks noChangeArrowheads="1"/>
          </p:cNvSpPr>
          <p:nvPr/>
        </p:nvSpPr>
        <p:spPr bwMode="auto">
          <a:xfrm>
            <a:off x="7117661" y="1215509"/>
            <a:ext cx="41074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#101</a:t>
            </a:r>
            <a:endParaRPr lang="en-GB" altLang="en-US" sz="400">
              <a:latin typeface="Montserrat" pitchFamily="50" charset="0"/>
            </a:endParaRPr>
          </a:p>
        </p:txBody>
      </p:sp>
      <p:sp>
        <p:nvSpPr>
          <p:cNvPr id="234" name="TextBox 86">
            <a:extLst>
              <a:ext uri="{FF2B5EF4-FFF2-40B4-BE49-F238E27FC236}">
                <a16:creationId xmlns:a16="http://schemas.microsoft.com/office/drawing/2014/main" id="{8EE2761E-5270-4D64-8D10-DAC4C6E9BCBC}"/>
              </a:ext>
            </a:extLst>
          </p:cNvPr>
          <p:cNvSpPr txBox="1">
            <a:spLocks noChangeArrowheads="1"/>
          </p:cNvSpPr>
          <p:nvPr/>
        </p:nvSpPr>
        <p:spPr bwMode="auto">
          <a:xfrm>
            <a:off x="7824571" y="1215509"/>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#102</a:t>
            </a:r>
            <a:endParaRPr lang="en-GB" altLang="en-US" sz="400">
              <a:latin typeface="Montserrat" pitchFamily="50" charset="0"/>
            </a:endParaRPr>
          </a:p>
        </p:txBody>
      </p:sp>
      <p:sp>
        <p:nvSpPr>
          <p:cNvPr id="235" name="TextBox 86">
            <a:extLst>
              <a:ext uri="{FF2B5EF4-FFF2-40B4-BE49-F238E27FC236}">
                <a16:creationId xmlns:a16="http://schemas.microsoft.com/office/drawing/2014/main" id="{6D009C66-FEC4-4E11-B4C7-A20D763DC03C}"/>
              </a:ext>
            </a:extLst>
          </p:cNvPr>
          <p:cNvSpPr txBox="1">
            <a:spLocks noChangeArrowheads="1"/>
          </p:cNvSpPr>
          <p:nvPr/>
        </p:nvSpPr>
        <p:spPr bwMode="auto">
          <a:xfrm>
            <a:off x="8446862" y="1215509"/>
            <a:ext cx="43366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#103</a:t>
            </a:r>
            <a:endParaRPr lang="en-GB" altLang="en-US" sz="400">
              <a:latin typeface="Montserrat" pitchFamily="50" charset="0"/>
            </a:endParaRPr>
          </a:p>
        </p:txBody>
      </p:sp>
      <p:sp>
        <p:nvSpPr>
          <p:cNvPr id="236" name="TextBox 86">
            <a:extLst>
              <a:ext uri="{FF2B5EF4-FFF2-40B4-BE49-F238E27FC236}">
                <a16:creationId xmlns:a16="http://schemas.microsoft.com/office/drawing/2014/main" id="{69FAA80E-3710-4D8B-8330-2A213AE7C648}"/>
              </a:ext>
            </a:extLst>
          </p:cNvPr>
          <p:cNvSpPr txBox="1">
            <a:spLocks noChangeArrowheads="1"/>
          </p:cNvSpPr>
          <p:nvPr/>
        </p:nvSpPr>
        <p:spPr bwMode="auto">
          <a:xfrm>
            <a:off x="9074443" y="1215509"/>
            <a:ext cx="442480"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#104</a:t>
            </a:r>
            <a:endParaRPr lang="en-GB" altLang="en-US" sz="400">
              <a:latin typeface="Montserrat" pitchFamily="50" charset="0"/>
            </a:endParaRPr>
          </a:p>
        </p:txBody>
      </p:sp>
      <p:sp>
        <p:nvSpPr>
          <p:cNvPr id="237" name="TextBox 86">
            <a:extLst>
              <a:ext uri="{FF2B5EF4-FFF2-40B4-BE49-F238E27FC236}">
                <a16:creationId xmlns:a16="http://schemas.microsoft.com/office/drawing/2014/main" id="{BFCA578C-DA46-45B6-8AB6-72F587A01D29}"/>
              </a:ext>
            </a:extLst>
          </p:cNvPr>
          <p:cNvSpPr txBox="1">
            <a:spLocks noChangeArrowheads="1"/>
          </p:cNvSpPr>
          <p:nvPr/>
        </p:nvSpPr>
        <p:spPr bwMode="auto">
          <a:xfrm>
            <a:off x="9807795" y="1215509"/>
            <a:ext cx="433665"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#105</a:t>
            </a:r>
            <a:endParaRPr lang="en-GB" altLang="en-US" sz="400">
              <a:latin typeface="Montserrat" pitchFamily="50" charset="0"/>
            </a:endParaRPr>
          </a:p>
        </p:txBody>
      </p:sp>
      <p:sp>
        <p:nvSpPr>
          <p:cNvPr id="238" name="Chevron 60">
            <a:extLst>
              <a:ext uri="{FF2B5EF4-FFF2-40B4-BE49-F238E27FC236}">
                <a16:creationId xmlns:a16="http://schemas.microsoft.com/office/drawing/2014/main" id="{DFC9BA35-1AC3-407D-BFAB-F40CCBA1B472}"/>
              </a:ext>
            </a:extLst>
          </p:cNvPr>
          <p:cNvSpPr>
            <a:spLocks noChangeArrowheads="1"/>
          </p:cNvSpPr>
          <p:nvPr/>
        </p:nvSpPr>
        <p:spPr bwMode="auto">
          <a:xfrm>
            <a:off x="533357" y="2375783"/>
            <a:ext cx="1487859" cy="341144"/>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239" name="TextBox 238">
            <a:extLst>
              <a:ext uri="{FF2B5EF4-FFF2-40B4-BE49-F238E27FC236}">
                <a16:creationId xmlns:a16="http://schemas.microsoft.com/office/drawing/2014/main" id="{8535C137-11A6-4F48-AECC-1A852B0F1495}"/>
              </a:ext>
            </a:extLst>
          </p:cNvPr>
          <p:cNvSpPr txBox="1"/>
          <p:nvPr/>
        </p:nvSpPr>
        <p:spPr>
          <a:xfrm>
            <a:off x="3276377" y="847383"/>
            <a:ext cx="539437"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240" name="TextBox 239">
            <a:extLst>
              <a:ext uri="{FF2B5EF4-FFF2-40B4-BE49-F238E27FC236}">
                <a16:creationId xmlns:a16="http://schemas.microsoft.com/office/drawing/2014/main" id="{7FB170EC-267F-4351-9701-06305DDF8251}"/>
              </a:ext>
            </a:extLst>
          </p:cNvPr>
          <p:cNvSpPr txBox="1"/>
          <p:nvPr/>
        </p:nvSpPr>
        <p:spPr>
          <a:xfrm>
            <a:off x="6278537" y="847383"/>
            <a:ext cx="539437"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241" name="TextBox 2">
            <a:extLst>
              <a:ext uri="{FF2B5EF4-FFF2-40B4-BE49-F238E27FC236}">
                <a16:creationId xmlns:a16="http://schemas.microsoft.com/office/drawing/2014/main" id="{3BDD7683-2139-4B79-A8A2-FC3E72852E9A}"/>
              </a:ext>
            </a:extLst>
          </p:cNvPr>
          <p:cNvSpPr txBox="1">
            <a:spLocks noChangeArrowheads="1"/>
          </p:cNvSpPr>
          <p:nvPr/>
        </p:nvSpPr>
        <p:spPr bwMode="auto">
          <a:xfrm>
            <a:off x="1130968"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42" name="TextBox 59">
            <a:extLst>
              <a:ext uri="{FF2B5EF4-FFF2-40B4-BE49-F238E27FC236}">
                <a16:creationId xmlns:a16="http://schemas.microsoft.com/office/drawing/2014/main" id="{2E3ADC83-2A7D-4704-9E6D-D04FB5071CC5}"/>
              </a:ext>
            </a:extLst>
          </p:cNvPr>
          <p:cNvSpPr txBox="1">
            <a:spLocks noChangeArrowheads="1"/>
          </p:cNvSpPr>
          <p:nvPr/>
        </p:nvSpPr>
        <p:spPr bwMode="auto">
          <a:xfrm>
            <a:off x="2567704" y="1360062"/>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3" name="TextBox 60">
            <a:extLst>
              <a:ext uri="{FF2B5EF4-FFF2-40B4-BE49-F238E27FC236}">
                <a16:creationId xmlns:a16="http://schemas.microsoft.com/office/drawing/2014/main" id="{8E3797A6-0F1A-407C-A5CA-2827BE215D9E}"/>
              </a:ext>
            </a:extLst>
          </p:cNvPr>
          <p:cNvSpPr txBox="1">
            <a:spLocks noChangeArrowheads="1"/>
          </p:cNvSpPr>
          <p:nvPr/>
        </p:nvSpPr>
        <p:spPr bwMode="auto">
          <a:xfrm>
            <a:off x="8483883" y="1360062"/>
            <a:ext cx="431902"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4" name="TextBox 61">
            <a:extLst>
              <a:ext uri="{FF2B5EF4-FFF2-40B4-BE49-F238E27FC236}">
                <a16:creationId xmlns:a16="http://schemas.microsoft.com/office/drawing/2014/main" id="{EE11181B-6C8B-4F05-9D75-39E47BBECE4B}"/>
              </a:ext>
            </a:extLst>
          </p:cNvPr>
          <p:cNvSpPr txBox="1">
            <a:spLocks noChangeArrowheads="1"/>
          </p:cNvSpPr>
          <p:nvPr/>
        </p:nvSpPr>
        <p:spPr bwMode="auto">
          <a:xfrm>
            <a:off x="5527556" y="1360062"/>
            <a:ext cx="431903"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Mar.</a:t>
            </a:r>
          </a:p>
        </p:txBody>
      </p:sp>
      <p:sp>
        <p:nvSpPr>
          <p:cNvPr id="245" name="TextBox 62">
            <a:extLst>
              <a:ext uri="{FF2B5EF4-FFF2-40B4-BE49-F238E27FC236}">
                <a16:creationId xmlns:a16="http://schemas.microsoft.com/office/drawing/2014/main" id="{D5E0427D-61B6-4E69-A834-FC8219BF5468}"/>
              </a:ext>
            </a:extLst>
          </p:cNvPr>
          <p:cNvSpPr txBox="1">
            <a:spLocks noChangeArrowheads="1"/>
          </p:cNvSpPr>
          <p:nvPr/>
        </p:nvSpPr>
        <p:spPr bwMode="auto">
          <a:xfrm>
            <a:off x="3331025"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6" name="TextBox 63">
            <a:extLst>
              <a:ext uri="{FF2B5EF4-FFF2-40B4-BE49-F238E27FC236}">
                <a16:creationId xmlns:a16="http://schemas.microsoft.com/office/drawing/2014/main" id="{53E90C44-6582-4D6E-AC02-F4091CBD504F}"/>
              </a:ext>
            </a:extLst>
          </p:cNvPr>
          <p:cNvSpPr txBox="1">
            <a:spLocks noChangeArrowheads="1"/>
          </p:cNvSpPr>
          <p:nvPr/>
        </p:nvSpPr>
        <p:spPr bwMode="auto">
          <a:xfrm>
            <a:off x="6343764"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7" name="TextBox 64">
            <a:extLst>
              <a:ext uri="{FF2B5EF4-FFF2-40B4-BE49-F238E27FC236}">
                <a16:creationId xmlns:a16="http://schemas.microsoft.com/office/drawing/2014/main" id="{FD273251-E0DA-4F12-BC82-196881116E03}"/>
              </a:ext>
            </a:extLst>
          </p:cNvPr>
          <p:cNvSpPr txBox="1">
            <a:spLocks noChangeArrowheads="1"/>
          </p:cNvSpPr>
          <p:nvPr/>
        </p:nvSpPr>
        <p:spPr bwMode="auto">
          <a:xfrm>
            <a:off x="9122041" y="1360062"/>
            <a:ext cx="42308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Jun.</a:t>
            </a:r>
          </a:p>
        </p:txBody>
      </p:sp>
      <p:sp>
        <p:nvSpPr>
          <p:cNvPr id="248" name="TextBox 65">
            <a:extLst>
              <a:ext uri="{FF2B5EF4-FFF2-40B4-BE49-F238E27FC236}">
                <a16:creationId xmlns:a16="http://schemas.microsoft.com/office/drawing/2014/main" id="{7C7B0BC4-376A-477E-9719-50F80871DF93}"/>
              </a:ext>
            </a:extLst>
          </p:cNvPr>
          <p:cNvSpPr txBox="1">
            <a:spLocks noChangeArrowheads="1"/>
          </p:cNvSpPr>
          <p:nvPr/>
        </p:nvSpPr>
        <p:spPr bwMode="auto">
          <a:xfrm>
            <a:off x="4191304"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49" name="TextBox 66">
            <a:extLst>
              <a:ext uri="{FF2B5EF4-FFF2-40B4-BE49-F238E27FC236}">
                <a16:creationId xmlns:a16="http://schemas.microsoft.com/office/drawing/2014/main" id="{641011B0-84DC-4BA6-AEBE-D5E4B1E79B94}"/>
              </a:ext>
            </a:extLst>
          </p:cNvPr>
          <p:cNvSpPr txBox="1">
            <a:spLocks noChangeArrowheads="1"/>
          </p:cNvSpPr>
          <p:nvPr/>
        </p:nvSpPr>
        <p:spPr bwMode="auto">
          <a:xfrm>
            <a:off x="7133528" y="1360062"/>
            <a:ext cx="428376"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50" name="TextBox 67">
            <a:extLst>
              <a:ext uri="{FF2B5EF4-FFF2-40B4-BE49-F238E27FC236}">
                <a16:creationId xmlns:a16="http://schemas.microsoft.com/office/drawing/2014/main" id="{F5E74C62-2298-45D1-927E-02C709DFCE40}"/>
              </a:ext>
            </a:extLst>
          </p:cNvPr>
          <p:cNvSpPr txBox="1">
            <a:spLocks noChangeArrowheads="1"/>
          </p:cNvSpPr>
          <p:nvPr/>
        </p:nvSpPr>
        <p:spPr bwMode="auto">
          <a:xfrm>
            <a:off x="9860681" y="1360062"/>
            <a:ext cx="42837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Sep.</a:t>
            </a:r>
          </a:p>
        </p:txBody>
      </p:sp>
      <p:sp>
        <p:nvSpPr>
          <p:cNvPr id="251" name="TextBox 69">
            <a:extLst>
              <a:ext uri="{FF2B5EF4-FFF2-40B4-BE49-F238E27FC236}">
                <a16:creationId xmlns:a16="http://schemas.microsoft.com/office/drawing/2014/main" id="{2937C896-3713-45D2-99F1-B6F510F96A47}"/>
              </a:ext>
            </a:extLst>
          </p:cNvPr>
          <p:cNvSpPr txBox="1">
            <a:spLocks noChangeArrowheads="1"/>
          </p:cNvSpPr>
          <p:nvPr/>
        </p:nvSpPr>
        <p:spPr bwMode="auto">
          <a:xfrm>
            <a:off x="1793806" y="1360062"/>
            <a:ext cx="43542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2" name="TextBox 70">
            <a:extLst>
              <a:ext uri="{FF2B5EF4-FFF2-40B4-BE49-F238E27FC236}">
                <a16:creationId xmlns:a16="http://schemas.microsoft.com/office/drawing/2014/main" id="{852E537A-7804-41BD-BA34-6174A78FA99A}"/>
              </a:ext>
            </a:extLst>
          </p:cNvPr>
          <p:cNvSpPr txBox="1">
            <a:spLocks noChangeArrowheads="1"/>
          </p:cNvSpPr>
          <p:nvPr/>
        </p:nvSpPr>
        <p:spPr bwMode="auto">
          <a:xfrm>
            <a:off x="4848853" y="1360062"/>
            <a:ext cx="43542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3" name="TextBox 71">
            <a:extLst>
              <a:ext uri="{FF2B5EF4-FFF2-40B4-BE49-F238E27FC236}">
                <a16:creationId xmlns:a16="http://schemas.microsoft.com/office/drawing/2014/main" id="{C211D6DC-FE5A-46C7-97DD-4F79C04B6AC4}"/>
              </a:ext>
            </a:extLst>
          </p:cNvPr>
          <p:cNvSpPr txBox="1">
            <a:spLocks noChangeArrowheads="1"/>
          </p:cNvSpPr>
          <p:nvPr/>
        </p:nvSpPr>
        <p:spPr bwMode="auto">
          <a:xfrm>
            <a:off x="7845726" y="1360062"/>
            <a:ext cx="435427"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b="1">
                <a:latin typeface="Montserrat" pitchFamily="50" charset="0"/>
              </a:rPr>
              <a:t>Dec.</a:t>
            </a:r>
          </a:p>
        </p:txBody>
      </p:sp>
      <p:sp>
        <p:nvSpPr>
          <p:cNvPr id="255" name="Chevron 60">
            <a:extLst>
              <a:ext uri="{FF2B5EF4-FFF2-40B4-BE49-F238E27FC236}">
                <a16:creationId xmlns:a16="http://schemas.microsoft.com/office/drawing/2014/main" id="{427AB7F0-AFA4-4AB0-8BB4-650A45A02991}"/>
              </a:ext>
            </a:extLst>
          </p:cNvPr>
          <p:cNvSpPr/>
          <p:nvPr/>
        </p:nvSpPr>
        <p:spPr bwMode="auto">
          <a:xfrm>
            <a:off x="7163496" y="3498006"/>
            <a:ext cx="925505" cy="25248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256" name="Chevron 60">
            <a:extLst>
              <a:ext uri="{FF2B5EF4-FFF2-40B4-BE49-F238E27FC236}">
                <a16:creationId xmlns:a16="http://schemas.microsoft.com/office/drawing/2014/main" id="{8AD2253B-D922-4B2C-B62C-FA34019A93DD}"/>
              </a:ext>
            </a:extLst>
          </p:cNvPr>
          <p:cNvSpPr/>
          <p:nvPr/>
        </p:nvSpPr>
        <p:spPr bwMode="auto">
          <a:xfrm>
            <a:off x="7893322" y="3796748"/>
            <a:ext cx="884959" cy="2524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257" name="Chevron 58">
            <a:extLst>
              <a:ext uri="{FF2B5EF4-FFF2-40B4-BE49-F238E27FC236}">
                <a16:creationId xmlns:a16="http://schemas.microsoft.com/office/drawing/2014/main" id="{164521EA-0385-4DFC-9B68-859C9548ECC2}"/>
              </a:ext>
            </a:extLst>
          </p:cNvPr>
          <p:cNvSpPr/>
          <p:nvPr/>
        </p:nvSpPr>
        <p:spPr bwMode="auto">
          <a:xfrm>
            <a:off x="6662842" y="4473252"/>
            <a:ext cx="2649588" cy="2910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258" name="Group 17">
            <a:extLst>
              <a:ext uri="{FF2B5EF4-FFF2-40B4-BE49-F238E27FC236}">
                <a16:creationId xmlns:a16="http://schemas.microsoft.com/office/drawing/2014/main" id="{43B7750A-1BD9-4C3C-95B1-9C84CCF7B338}"/>
              </a:ext>
            </a:extLst>
          </p:cNvPr>
          <p:cNvGrpSpPr>
            <a:grpSpLocks/>
          </p:cNvGrpSpPr>
          <p:nvPr/>
        </p:nvGrpSpPr>
        <p:grpSpPr bwMode="auto">
          <a:xfrm>
            <a:off x="8154227" y="4687190"/>
            <a:ext cx="1052432" cy="585919"/>
            <a:chOff x="7917288" y="3354946"/>
            <a:chExt cx="948590" cy="482958"/>
          </a:xfrm>
        </p:grpSpPr>
        <p:sp>
          <p:nvSpPr>
            <p:cNvPr id="265" name="Diamond 16">
              <a:extLst>
                <a:ext uri="{FF2B5EF4-FFF2-40B4-BE49-F238E27FC236}">
                  <a16:creationId xmlns:a16="http://schemas.microsoft.com/office/drawing/2014/main" id="{99DF4AF6-94AF-4817-9AE6-45870446920A}"/>
                </a:ext>
              </a:extLst>
            </p:cNvPr>
            <p:cNvSpPr>
              <a:spLocks noChangeArrowheads="1"/>
            </p:cNvSpPr>
            <p:nvPr/>
          </p:nvSpPr>
          <p:spPr bwMode="auto">
            <a:xfrm>
              <a:off x="8113690" y="3354946"/>
              <a:ext cx="573110" cy="482958"/>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66" name="Chevron 58">
              <a:extLst>
                <a:ext uri="{FF2B5EF4-FFF2-40B4-BE49-F238E27FC236}">
                  <a16:creationId xmlns:a16="http://schemas.microsoft.com/office/drawing/2014/main" id="{D69638DE-739D-491B-A4C8-AC594E2BDB3A}"/>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solidFill>
                    <a:schemeClr val="bg1"/>
                  </a:solidFill>
                  <a:latin typeface="Montserrat" pitchFamily="50" charset="0"/>
                  <a:cs typeface="Arial" panose="020B0604020202020204" pitchFamily="34" charset="0"/>
                </a:rPr>
                <a:t>ASN.1</a:t>
              </a:r>
            </a:p>
            <a:p>
              <a:pPr algn="ctr"/>
              <a:r>
                <a:rPr lang="fr-FR" altLang="en-US" sz="600">
                  <a:solidFill>
                    <a:schemeClr val="bg1"/>
                  </a:solidFill>
                  <a:latin typeface="Montserrat" pitchFamily="50" charset="0"/>
                  <a:cs typeface="Arial" panose="020B0604020202020204" pitchFamily="34" charset="0"/>
                </a:rPr>
                <a:t>1st review</a:t>
              </a:r>
            </a:p>
          </p:txBody>
        </p:sp>
      </p:grpSp>
      <p:sp>
        <p:nvSpPr>
          <p:cNvPr id="259" name="TextBox 86">
            <a:extLst>
              <a:ext uri="{FF2B5EF4-FFF2-40B4-BE49-F238E27FC236}">
                <a16:creationId xmlns:a16="http://schemas.microsoft.com/office/drawing/2014/main" id="{E190D6FD-0213-4B36-AAE1-47FE63129D8B}"/>
              </a:ext>
            </a:extLst>
          </p:cNvPr>
          <p:cNvSpPr txBox="1">
            <a:spLocks noChangeArrowheads="1"/>
          </p:cNvSpPr>
          <p:nvPr/>
        </p:nvSpPr>
        <p:spPr bwMode="auto">
          <a:xfrm>
            <a:off x="713169" y="1284894"/>
            <a:ext cx="447768" cy="2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TSGs</a:t>
            </a:r>
          </a:p>
        </p:txBody>
      </p:sp>
      <p:sp>
        <p:nvSpPr>
          <p:cNvPr id="260" name="TextBox 259">
            <a:extLst>
              <a:ext uri="{FF2B5EF4-FFF2-40B4-BE49-F238E27FC236}">
                <a16:creationId xmlns:a16="http://schemas.microsoft.com/office/drawing/2014/main" id="{E099E9F2-51AC-447F-ADCA-A290520BE2BC}"/>
              </a:ext>
            </a:extLst>
          </p:cNvPr>
          <p:cNvSpPr txBox="1"/>
          <p:nvPr/>
        </p:nvSpPr>
        <p:spPr>
          <a:xfrm>
            <a:off x="917662" y="847383"/>
            <a:ext cx="511231"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2021</a:t>
            </a:r>
          </a:p>
        </p:txBody>
      </p:sp>
      <p:sp>
        <p:nvSpPr>
          <p:cNvPr id="261" name="Chevron 60">
            <a:extLst>
              <a:ext uri="{FF2B5EF4-FFF2-40B4-BE49-F238E27FC236}">
                <a16:creationId xmlns:a16="http://schemas.microsoft.com/office/drawing/2014/main" id="{E8B79C89-E4E6-4EA8-8F25-0F8A1593B2C6}"/>
              </a:ext>
            </a:extLst>
          </p:cNvPr>
          <p:cNvSpPr/>
          <p:nvPr/>
        </p:nvSpPr>
        <p:spPr bwMode="auto">
          <a:xfrm>
            <a:off x="3611321" y="3790965"/>
            <a:ext cx="4472391" cy="26019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cxnSp>
        <p:nvCxnSpPr>
          <p:cNvPr id="262" name="Straight Connector 114">
            <a:extLst>
              <a:ext uri="{FF2B5EF4-FFF2-40B4-BE49-F238E27FC236}">
                <a16:creationId xmlns:a16="http://schemas.microsoft.com/office/drawing/2014/main" id="{E5DC9BAA-5938-49A1-A741-3C6449AA873A}"/>
              </a:ext>
            </a:extLst>
          </p:cNvPr>
          <p:cNvCxnSpPr>
            <a:cxnSpLocks noChangeShapeType="1"/>
          </p:cNvCxnSpPr>
          <p:nvPr/>
        </p:nvCxnSpPr>
        <p:spPr bwMode="auto">
          <a:xfrm>
            <a:off x="7355649" y="1838049"/>
            <a:ext cx="0" cy="4091794"/>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263" name="Star: 5 Points 262">
            <a:extLst>
              <a:ext uri="{FF2B5EF4-FFF2-40B4-BE49-F238E27FC236}">
                <a16:creationId xmlns:a16="http://schemas.microsoft.com/office/drawing/2014/main" id="{64068195-012A-4186-8841-080EE76B5293}"/>
              </a:ext>
            </a:extLst>
          </p:cNvPr>
          <p:cNvSpPr/>
          <p:nvPr/>
        </p:nvSpPr>
        <p:spPr bwMode="auto">
          <a:xfrm>
            <a:off x="7068301" y="3365018"/>
            <a:ext cx="507705" cy="477986"/>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cxnSp>
        <p:nvCxnSpPr>
          <p:cNvPr id="264" name="Straight Connector 114">
            <a:extLst>
              <a:ext uri="{FF2B5EF4-FFF2-40B4-BE49-F238E27FC236}">
                <a16:creationId xmlns:a16="http://schemas.microsoft.com/office/drawing/2014/main" id="{45B4952A-9FC5-48E0-92AF-0EBBB865D84B}"/>
              </a:ext>
            </a:extLst>
          </p:cNvPr>
          <p:cNvCxnSpPr>
            <a:cxnSpLocks noChangeShapeType="1"/>
          </p:cNvCxnSpPr>
          <p:nvPr/>
        </p:nvCxnSpPr>
        <p:spPr bwMode="auto">
          <a:xfrm flipH="1">
            <a:off x="6548256" y="1855394"/>
            <a:ext cx="24680" cy="3845092"/>
          </a:xfrm>
          <a:prstGeom prst="line">
            <a:avLst/>
          </a:prstGeom>
          <a:noFill/>
          <a:ln w="9525" algn="ctr">
            <a:solidFill>
              <a:schemeClr val="accent4">
                <a:lumMod val="60000"/>
                <a:lumOff val="40000"/>
              </a:schemeClr>
            </a:solidFill>
            <a:prstDash val="dash"/>
            <a:round/>
            <a:headEnd/>
            <a:tailEnd/>
          </a:ln>
        </p:spPr>
      </p:cxnSp>
      <p:sp>
        <p:nvSpPr>
          <p:cNvPr id="267" name="Chevron 60">
            <a:extLst>
              <a:ext uri="{FF2B5EF4-FFF2-40B4-BE49-F238E27FC236}">
                <a16:creationId xmlns:a16="http://schemas.microsoft.com/office/drawing/2014/main" id="{01619B2F-C2EE-4289-8BB8-D4AF9D5AB996}"/>
              </a:ext>
            </a:extLst>
          </p:cNvPr>
          <p:cNvSpPr/>
          <p:nvPr/>
        </p:nvSpPr>
        <p:spPr bwMode="auto">
          <a:xfrm>
            <a:off x="3292922" y="3099020"/>
            <a:ext cx="5402573" cy="23224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/Stage2/Stage 3 (SA5) </a:t>
            </a:r>
            <a:r>
              <a:rPr lang="fr-FR" altLang="zh-CN" sz="900" dirty="0">
                <a:latin typeface="Montserrat" panose="00000500000000000000" pitchFamily="50" charset="0"/>
                <a:ea typeface="ＭＳ Ｐゴシック" charset="-128"/>
              </a:rPr>
              <a:t>Normative</a:t>
            </a:r>
            <a:endParaRPr lang="fr-FR" sz="900" dirty="0">
              <a:latin typeface="Montserrat" panose="00000500000000000000" pitchFamily="50" charset="0"/>
              <a:ea typeface="ＭＳ Ｐゴシック" charset="-128"/>
            </a:endParaRPr>
          </a:p>
        </p:txBody>
      </p:sp>
      <p:cxnSp>
        <p:nvCxnSpPr>
          <p:cNvPr id="272" name="Straight Connector 271">
            <a:extLst>
              <a:ext uri="{FF2B5EF4-FFF2-40B4-BE49-F238E27FC236}">
                <a16:creationId xmlns:a16="http://schemas.microsoft.com/office/drawing/2014/main" id="{B9112459-F300-4AA7-AC9E-3BA75E353189}"/>
              </a:ext>
            </a:extLst>
          </p:cNvPr>
          <p:cNvCxnSpPr>
            <a:cxnSpLocks/>
          </p:cNvCxnSpPr>
          <p:nvPr/>
        </p:nvCxnSpPr>
        <p:spPr bwMode="auto">
          <a:xfrm>
            <a:off x="8054307" y="1005427"/>
            <a:ext cx="2806483"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54" name="TextBox 253">
            <a:extLst>
              <a:ext uri="{FF2B5EF4-FFF2-40B4-BE49-F238E27FC236}">
                <a16:creationId xmlns:a16="http://schemas.microsoft.com/office/drawing/2014/main" id="{8AAEE5EF-F5B1-4052-97F8-3FF01BDD5130}"/>
              </a:ext>
            </a:extLst>
          </p:cNvPr>
          <p:cNvSpPr txBox="1"/>
          <p:nvPr/>
        </p:nvSpPr>
        <p:spPr>
          <a:xfrm>
            <a:off x="9048000" y="832493"/>
            <a:ext cx="553540" cy="29874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273" name="Rectangle 12">
            <a:extLst>
              <a:ext uri="{FF2B5EF4-FFF2-40B4-BE49-F238E27FC236}">
                <a16:creationId xmlns:a16="http://schemas.microsoft.com/office/drawing/2014/main" id="{B54C86FD-80DE-49FD-8565-35402FD07AEC}"/>
              </a:ext>
            </a:extLst>
          </p:cNvPr>
          <p:cNvSpPr>
            <a:spLocks noChangeArrowheads="1"/>
          </p:cNvSpPr>
          <p:nvPr/>
        </p:nvSpPr>
        <p:spPr bwMode="auto">
          <a:xfrm>
            <a:off x="6920674" y="6004476"/>
            <a:ext cx="869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dirty="0">
                <a:solidFill>
                  <a:srgbClr val="C00000"/>
                </a:solidFill>
                <a:latin typeface="Montserrat" pitchFamily="50" charset="0"/>
              </a:rPr>
              <a:t>Now</a:t>
            </a:r>
          </a:p>
        </p:txBody>
      </p:sp>
      <p:sp>
        <p:nvSpPr>
          <p:cNvPr id="2" name="Isosceles Triangle 1">
            <a:extLst>
              <a:ext uri="{FF2B5EF4-FFF2-40B4-BE49-F238E27FC236}">
                <a16:creationId xmlns:a16="http://schemas.microsoft.com/office/drawing/2014/main" id="{EBF66481-D779-4C4F-877B-309EBEF39D82}"/>
              </a:ext>
            </a:extLst>
          </p:cNvPr>
          <p:cNvSpPr/>
          <p:nvPr/>
        </p:nvSpPr>
        <p:spPr bwMode="auto">
          <a:xfrm>
            <a:off x="7291610" y="3098008"/>
            <a:ext cx="123400" cy="200049"/>
          </a:xfrm>
          <a:prstGeom prst="triangle">
            <a:avLst/>
          </a:prstGeom>
          <a:solidFill>
            <a:srgbClr val="0000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76" name="矩形 1">
            <a:extLst>
              <a:ext uri="{FF2B5EF4-FFF2-40B4-BE49-F238E27FC236}">
                <a16:creationId xmlns:a16="http://schemas.microsoft.com/office/drawing/2014/main" id="{8128D2AD-317E-4C39-8F91-5E389E1846AC}"/>
              </a:ext>
            </a:extLst>
          </p:cNvPr>
          <p:cNvSpPr>
            <a:spLocks noChangeArrowheads="1"/>
          </p:cNvSpPr>
          <p:nvPr/>
        </p:nvSpPr>
        <p:spPr bwMode="auto">
          <a:xfrm>
            <a:off x="1329735" y="3047237"/>
            <a:ext cx="7448546" cy="360580"/>
          </a:xfrm>
          <a:prstGeom prst="rect">
            <a:avLst/>
          </a:prstGeom>
          <a:noFill/>
          <a:ln w="9525"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7" name="Isosceles Triangle 76">
            <a:extLst>
              <a:ext uri="{FF2B5EF4-FFF2-40B4-BE49-F238E27FC236}">
                <a16:creationId xmlns:a16="http://schemas.microsoft.com/office/drawing/2014/main" id="{C347776C-164C-4E86-90DE-E20020EE4B4E}"/>
              </a:ext>
            </a:extLst>
          </p:cNvPr>
          <p:cNvSpPr/>
          <p:nvPr/>
        </p:nvSpPr>
        <p:spPr bwMode="auto">
          <a:xfrm>
            <a:off x="8004386" y="3093238"/>
            <a:ext cx="123400" cy="200049"/>
          </a:xfrm>
          <a:prstGeom prst="triangle">
            <a:avLst/>
          </a:prstGeom>
          <a:solidFill>
            <a:srgbClr val="0000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78" name="Isosceles Triangle 77">
            <a:extLst>
              <a:ext uri="{FF2B5EF4-FFF2-40B4-BE49-F238E27FC236}">
                <a16:creationId xmlns:a16="http://schemas.microsoft.com/office/drawing/2014/main" id="{2684E826-6592-43ED-A56F-26DD12BDAA8D}"/>
              </a:ext>
            </a:extLst>
          </p:cNvPr>
          <p:cNvSpPr/>
          <p:nvPr/>
        </p:nvSpPr>
        <p:spPr bwMode="auto">
          <a:xfrm>
            <a:off x="8638134" y="3102530"/>
            <a:ext cx="123400" cy="200049"/>
          </a:xfrm>
          <a:prstGeom prst="triangle">
            <a:avLst/>
          </a:prstGeom>
          <a:solidFill>
            <a:srgbClr val="0000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4" name="TextBox 3">
            <a:extLst>
              <a:ext uri="{FF2B5EF4-FFF2-40B4-BE49-F238E27FC236}">
                <a16:creationId xmlns:a16="http://schemas.microsoft.com/office/drawing/2014/main" id="{A42553C1-2DF8-4C24-9BA7-D067E6D65CD9}"/>
              </a:ext>
            </a:extLst>
          </p:cNvPr>
          <p:cNvSpPr txBox="1"/>
          <p:nvPr/>
        </p:nvSpPr>
        <p:spPr>
          <a:xfrm>
            <a:off x="7135715" y="2795034"/>
            <a:ext cx="453970" cy="200055"/>
          </a:xfrm>
          <a:prstGeom prst="rect">
            <a:avLst/>
          </a:prstGeom>
          <a:noFill/>
        </p:spPr>
        <p:txBody>
          <a:bodyPr wrap="none" rtlCol="0">
            <a:spAutoFit/>
          </a:bodyPr>
          <a:lstStyle/>
          <a:p>
            <a:r>
              <a:rPr lang="en-US" altLang="zh-CN" sz="700" dirty="0"/>
              <a:t>stage1</a:t>
            </a:r>
            <a:endParaRPr lang="zh-CN" altLang="en-US" sz="700" dirty="0"/>
          </a:p>
        </p:txBody>
      </p:sp>
      <p:sp>
        <p:nvSpPr>
          <p:cNvPr id="81" name="TextBox 80">
            <a:extLst>
              <a:ext uri="{FF2B5EF4-FFF2-40B4-BE49-F238E27FC236}">
                <a16:creationId xmlns:a16="http://schemas.microsoft.com/office/drawing/2014/main" id="{0990572B-8912-4CD6-A969-39C373A58B37}"/>
              </a:ext>
            </a:extLst>
          </p:cNvPr>
          <p:cNvSpPr txBox="1"/>
          <p:nvPr/>
        </p:nvSpPr>
        <p:spPr>
          <a:xfrm>
            <a:off x="7850024" y="2798745"/>
            <a:ext cx="453970" cy="200055"/>
          </a:xfrm>
          <a:prstGeom prst="rect">
            <a:avLst/>
          </a:prstGeom>
          <a:noFill/>
        </p:spPr>
        <p:txBody>
          <a:bodyPr wrap="none" rtlCol="0">
            <a:spAutoFit/>
          </a:bodyPr>
          <a:lstStyle/>
          <a:p>
            <a:r>
              <a:rPr lang="en-US" altLang="zh-CN" sz="700" dirty="0"/>
              <a:t>stage2</a:t>
            </a:r>
            <a:endParaRPr lang="zh-CN" altLang="en-US" sz="700" dirty="0"/>
          </a:p>
        </p:txBody>
      </p:sp>
      <p:sp>
        <p:nvSpPr>
          <p:cNvPr id="82" name="TextBox 81">
            <a:extLst>
              <a:ext uri="{FF2B5EF4-FFF2-40B4-BE49-F238E27FC236}">
                <a16:creationId xmlns:a16="http://schemas.microsoft.com/office/drawing/2014/main" id="{BE1DC91E-DBBF-45B9-9647-CBE507F70042}"/>
              </a:ext>
            </a:extLst>
          </p:cNvPr>
          <p:cNvSpPr txBox="1"/>
          <p:nvPr/>
        </p:nvSpPr>
        <p:spPr>
          <a:xfrm>
            <a:off x="8498410" y="2798745"/>
            <a:ext cx="453970" cy="200055"/>
          </a:xfrm>
          <a:prstGeom prst="rect">
            <a:avLst/>
          </a:prstGeom>
          <a:noFill/>
        </p:spPr>
        <p:txBody>
          <a:bodyPr wrap="none" rtlCol="0">
            <a:spAutoFit/>
          </a:bodyPr>
          <a:lstStyle/>
          <a:p>
            <a:r>
              <a:rPr lang="en-US" altLang="zh-CN" sz="700" dirty="0"/>
              <a:t>stage3</a:t>
            </a:r>
            <a:endParaRPr lang="zh-CN" altLang="en-US" sz="700" dirty="0"/>
          </a:p>
        </p:txBody>
      </p:sp>
    </p:spTree>
    <p:extLst>
      <p:ext uri="{BB962C8B-B14F-4D97-AF65-F5344CB8AC3E}">
        <p14:creationId xmlns:p14="http://schemas.microsoft.com/office/powerpoint/2010/main" val="170510521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ontent Placeholder 5">
            <a:extLst>
              <a:ext uri="{FF2B5EF4-FFF2-40B4-BE49-F238E27FC236}">
                <a16:creationId xmlns:a16="http://schemas.microsoft.com/office/drawing/2014/main" id="{FB7181D6-A56A-4A65-BC13-FA8739167AF0}"/>
              </a:ext>
            </a:extLst>
          </p:cNvPr>
          <p:cNvSpPr>
            <a:spLocks noGrp="1"/>
          </p:cNvSpPr>
          <p:nvPr>
            <p:ph idx="1"/>
          </p:nvPr>
        </p:nvSpPr>
        <p:spPr>
          <a:xfrm>
            <a:off x="201613" y="1096962"/>
            <a:ext cx="8637587" cy="4664075"/>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 SA2 Work Items prioritization; 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till March 2023 (#99)</a:t>
            </a:r>
            <a:r>
              <a:rPr lang="en-GB" altLang="en-US" sz="1200" i="1" dirty="0"/>
              <a:t>: </a:t>
            </a:r>
            <a:r>
              <a:rPr lang="en-US" altLang="en-US" sz="1100" i="1" dirty="0"/>
              <a:t>no specific deadline</a:t>
            </a:r>
            <a:endParaRPr lang="en-US" altLang="en-US" sz="1000" i="1" dirty="0"/>
          </a:p>
          <a:p>
            <a:pPr lvl="1">
              <a:defRPr/>
            </a:pPr>
            <a:r>
              <a:rPr lang="en-US" altLang="en-US" sz="1400" b="1" dirty="0"/>
              <a:t>June 2023 (TSG#100): </a:t>
            </a:r>
            <a:r>
              <a:rPr lang="en-US" altLang="en-US" sz="1100" b="1" dirty="0"/>
              <a:t>Stage 2 Functional work (SA2 and SA6) Freeze</a:t>
            </a:r>
          </a:p>
          <a:p>
            <a:pPr lvl="1">
              <a:defRPr/>
            </a:pPr>
            <a:r>
              <a:rPr lang="en-US" altLang="en-US" sz="1400" dirty="0"/>
              <a:t>Sep 2023 (TSG#101): </a:t>
            </a:r>
          </a:p>
          <a:p>
            <a:pPr lvl="2">
              <a:defRPr/>
            </a:pPr>
            <a:r>
              <a:rPr lang="en-US" altLang="en-US" sz="1100" dirty="0"/>
              <a:t>RAN1 freeze (before maintenance)</a:t>
            </a:r>
          </a:p>
          <a:p>
            <a:pPr lvl="2">
              <a:defRPr/>
            </a:pPr>
            <a:r>
              <a:rPr lang="en-US" altLang="en-US" sz="1100" dirty="0"/>
              <a:t>Freeze for SA3 (stages 2 &amp; 3) – maintenance to continue</a:t>
            </a:r>
          </a:p>
          <a:p>
            <a:pPr lvl="1">
              <a:defRPr/>
            </a:pPr>
            <a:r>
              <a:rPr lang="en-US" altLang="en-US" sz="1400" dirty="0"/>
              <a:t>Dec 2023 (TSG#102):</a:t>
            </a:r>
          </a:p>
          <a:p>
            <a:pPr lvl="2">
              <a:defRPr/>
            </a:pPr>
            <a:r>
              <a:rPr lang="en-US" altLang="en-US" sz="1100" dirty="0"/>
              <a:t>RAN1 freeze (after maintenance)</a:t>
            </a:r>
          </a:p>
          <a:p>
            <a:pPr lvl="2">
              <a:defRPr/>
            </a:pPr>
            <a:r>
              <a:rPr lang="en-US" altLang="en-US" sz="1100" dirty="0"/>
              <a:t>RAN2, RAN3, RAN4Core freeze (before maintenance)</a:t>
            </a:r>
          </a:p>
          <a:p>
            <a:pPr lvl="1">
              <a:defRPr/>
            </a:pPr>
            <a:r>
              <a:rPr lang="en-US" altLang="en-US" sz="1400" dirty="0"/>
              <a:t>Mar 2024 (TSG#103):</a:t>
            </a:r>
          </a:p>
          <a:p>
            <a:pPr lvl="2">
              <a:defRPr/>
            </a:pPr>
            <a:r>
              <a:rPr lang="en-US" altLang="en-US" sz="1100" dirty="0"/>
              <a:t>RAN2, RAN3, RAN4Core freeze maintenance</a:t>
            </a:r>
          </a:p>
          <a:p>
            <a:pPr lvl="2">
              <a:defRPr/>
            </a:pPr>
            <a:r>
              <a:rPr lang="en-US" altLang="en-US" sz="1100" dirty="0"/>
              <a:t>Stage 3 (all CT WGs; SA WGs involved with Stage 3) freeze</a:t>
            </a:r>
          </a:p>
          <a:p>
            <a:pPr lvl="2">
              <a:defRPr/>
            </a:pPr>
            <a:r>
              <a:rPr lang="en-US" altLang="en-US" sz="1100" i="1" dirty="0"/>
              <a:t>(also first review of ASN.1)</a:t>
            </a:r>
          </a:p>
          <a:p>
            <a:pPr lvl="1">
              <a:defRPr/>
            </a:pPr>
            <a:r>
              <a:rPr lang="en-US" altLang="en-US" sz="1400" dirty="0"/>
              <a:t>June 2024 (TSG#104):</a:t>
            </a:r>
            <a:r>
              <a:rPr lang="en-GB" altLang="en-US" sz="1100" dirty="0"/>
              <a:t> </a:t>
            </a:r>
          </a:p>
          <a:p>
            <a:pPr lvl="2">
              <a:defRPr/>
            </a:pPr>
            <a:r>
              <a:rPr lang="en-US" altLang="en-US" sz="1100" dirty="0"/>
              <a:t>RAN4Perf freeze</a:t>
            </a:r>
          </a:p>
          <a:p>
            <a:pPr lvl="2">
              <a:defRPr/>
            </a:pPr>
            <a:r>
              <a:rPr lang="en-US" altLang="en-US" sz="1100" dirty="0"/>
              <a:t>“coding freeze”. Freeze of:</a:t>
            </a:r>
            <a:r>
              <a:rPr lang="en-GB" altLang="en-US" sz="1100" dirty="0"/>
              <a:t>ASN-1; Open APIs</a:t>
            </a:r>
          </a:p>
          <a:p>
            <a:pPr lvl="1">
              <a:defRPr/>
            </a:pPr>
            <a:endParaRPr lang="en-US" altLang="en-US" sz="1100" dirty="0"/>
          </a:p>
        </p:txBody>
      </p:sp>
      <p:sp>
        <p:nvSpPr>
          <p:cNvPr id="9" name="标题 1">
            <a:extLst>
              <a:ext uri="{FF2B5EF4-FFF2-40B4-BE49-F238E27FC236}">
                <a16:creationId xmlns:a16="http://schemas.microsoft.com/office/drawing/2014/main" id="{56858734-5EDE-4E59-9870-B4E95D85064C}"/>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18 timelines – with SA5 text</a:t>
            </a:r>
            <a:endParaRPr lang="en-US" sz="3600" kern="0" dirty="0"/>
          </a:p>
        </p:txBody>
      </p:sp>
      <p:sp>
        <p:nvSpPr>
          <p:cNvPr id="12" name="Content Placeholder 5">
            <a:extLst>
              <a:ext uri="{FF2B5EF4-FFF2-40B4-BE49-F238E27FC236}">
                <a16:creationId xmlns:a16="http://schemas.microsoft.com/office/drawing/2014/main" id="{0392B4D0-88B5-40B2-8954-ED5117764BE3}"/>
              </a:ext>
            </a:extLst>
          </p:cNvPr>
          <p:cNvSpPr txBox="1">
            <a:spLocks/>
          </p:cNvSpPr>
          <p:nvPr/>
        </p:nvSpPr>
        <p:spPr bwMode="auto">
          <a:xfrm>
            <a:off x="7126100" y="1745459"/>
            <a:ext cx="4982494" cy="2601484"/>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buBlip>
                <a:blip r:embed="rId3"/>
              </a:buBlip>
              <a:defRPr/>
            </a:pPr>
            <a:r>
              <a:rPr lang="en-US" altLang="en-US" sz="1800" dirty="0">
                <a:ea typeface="+mn-ea"/>
                <a:cs typeface="+mn-cs"/>
              </a:rPr>
              <a:t>SA5 OAM Release 18 Freezes and other milestones, sorted by dates :</a:t>
            </a:r>
          </a:p>
          <a:p>
            <a:pPr marL="989013" lvl="1" indent="-379413">
              <a:buBlip>
                <a:blip r:embed="rId2"/>
              </a:buBlip>
              <a:defRPr/>
            </a:pPr>
            <a:r>
              <a:rPr lang="en-US" altLang="en-US" sz="1400" b="1" dirty="0"/>
              <a:t>Mar 2022 (TSG#95): </a:t>
            </a:r>
            <a:r>
              <a:rPr lang="en-US" altLang="en-US" sz="1400" dirty="0"/>
              <a:t>SA5 SIDs/WIDs specified</a:t>
            </a:r>
          </a:p>
          <a:p>
            <a:pPr marL="989013" lvl="1" indent="-379413">
              <a:buBlip>
                <a:blip r:embed="rId2"/>
              </a:buBlip>
              <a:defRPr/>
            </a:pPr>
            <a:r>
              <a:rPr lang="en-US" altLang="en-US" sz="1400" b="1" dirty="0"/>
              <a:t>Mar 2023 (TSG#99) and Jun 2023(TSG#100): </a:t>
            </a:r>
            <a:r>
              <a:rPr lang="en-US" altLang="en-US" sz="1400" dirty="0"/>
              <a:t>SA5 SID concluded and Rel-18 WID started if needed</a:t>
            </a:r>
          </a:p>
          <a:p>
            <a:pPr marL="989013" lvl="1" indent="-379413">
              <a:buBlip>
                <a:blip r:embed="rId2"/>
              </a:buBlip>
              <a:defRPr/>
            </a:pPr>
            <a:r>
              <a:rPr lang="en-US" altLang="en-US" sz="1400" b="1" dirty="0"/>
              <a:t>Sep 2023 (TSG#101): </a:t>
            </a:r>
            <a:r>
              <a:rPr lang="en-US" altLang="en-US" sz="1400" dirty="0"/>
              <a:t>Stage 1 work freeze</a:t>
            </a:r>
          </a:p>
          <a:p>
            <a:pPr marL="989013" lvl="1" indent="-379413">
              <a:buBlip>
                <a:blip r:embed="rId2"/>
              </a:buBlip>
              <a:defRPr/>
            </a:pPr>
            <a:r>
              <a:rPr lang="en-US" altLang="zh-CN" sz="1400" b="1" dirty="0"/>
              <a:t>Dec</a:t>
            </a:r>
            <a:r>
              <a:rPr lang="en-US" altLang="en-US" sz="1400" b="1" dirty="0"/>
              <a:t> 2023 (TSG#102): </a:t>
            </a:r>
            <a:r>
              <a:rPr lang="en-US" altLang="en-US" sz="1400" dirty="0"/>
              <a:t>Stage 2 Functional work Freeze and stage 3(OAM/CN related), provide inputs to CT</a:t>
            </a:r>
          </a:p>
          <a:p>
            <a:pPr marL="989013" lvl="1" indent="-379413">
              <a:buBlip>
                <a:blip r:embed="rId2"/>
              </a:buBlip>
              <a:defRPr/>
            </a:pPr>
            <a:r>
              <a:rPr lang="en-US" altLang="zh-CN" sz="1400" b="1" dirty="0"/>
              <a:t>Mar</a:t>
            </a:r>
            <a:r>
              <a:rPr lang="en-US" altLang="en-US" sz="1400" b="1" dirty="0"/>
              <a:t> 2024 (TSG#103): </a:t>
            </a:r>
            <a:r>
              <a:rPr lang="en-US" altLang="en-US" sz="1400" dirty="0"/>
              <a:t>Stage 2 Functional work Freeze and stage 3 (RAN related)</a:t>
            </a:r>
            <a:endParaRPr lang="en-GB" altLang="en-US" sz="1400" dirty="0"/>
          </a:p>
        </p:txBody>
      </p:sp>
      <p:sp>
        <p:nvSpPr>
          <p:cNvPr id="13" name="Rectangle 12">
            <a:extLst>
              <a:ext uri="{FF2B5EF4-FFF2-40B4-BE49-F238E27FC236}">
                <a16:creationId xmlns:a16="http://schemas.microsoft.com/office/drawing/2014/main" id="{027292F1-D319-48CA-B6A9-ED99C2A7DA91}"/>
              </a:ext>
            </a:extLst>
          </p:cNvPr>
          <p:cNvSpPr>
            <a:spLocks noChangeArrowheads="1"/>
          </p:cNvSpPr>
          <p:nvPr/>
        </p:nvSpPr>
        <p:spPr bwMode="auto">
          <a:xfrm>
            <a:off x="7438768" y="3339943"/>
            <a:ext cx="4664805" cy="2731561"/>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6" name="直接箭头连接符 13">
            <a:extLst>
              <a:ext uri="{FF2B5EF4-FFF2-40B4-BE49-F238E27FC236}">
                <a16:creationId xmlns:a16="http://schemas.microsoft.com/office/drawing/2014/main" id="{32238234-6A89-48A3-B1D8-D9D0E8F3ED6A}"/>
              </a:ext>
            </a:extLst>
          </p:cNvPr>
          <p:cNvCxnSpPr>
            <a:cxnSpLocks noChangeShapeType="1"/>
          </p:cNvCxnSpPr>
          <p:nvPr/>
        </p:nvCxnSpPr>
        <p:spPr bwMode="auto">
          <a:xfrm flipH="1" flipV="1">
            <a:off x="4907351" y="3002036"/>
            <a:ext cx="2787346" cy="47361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7" name="直接箭头连接符 11">
            <a:extLst>
              <a:ext uri="{FF2B5EF4-FFF2-40B4-BE49-F238E27FC236}">
                <a16:creationId xmlns:a16="http://schemas.microsoft.com/office/drawing/2014/main" id="{A423B560-243C-458D-A653-03DB3F3445DC}"/>
              </a:ext>
            </a:extLst>
          </p:cNvPr>
          <p:cNvCxnSpPr>
            <a:cxnSpLocks noChangeShapeType="1"/>
          </p:cNvCxnSpPr>
          <p:nvPr/>
        </p:nvCxnSpPr>
        <p:spPr bwMode="auto">
          <a:xfrm flipH="1">
            <a:off x="2801925" y="3966638"/>
            <a:ext cx="4958118" cy="502431"/>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8" name="文本框 27">
            <a:extLst>
              <a:ext uri="{FF2B5EF4-FFF2-40B4-BE49-F238E27FC236}">
                <a16:creationId xmlns:a16="http://schemas.microsoft.com/office/drawing/2014/main" id="{0C178EFF-0118-4301-B775-1D9193960FA2}"/>
              </a:ext>
            </a:extLst>
          </p:cNvPr>
          <p:cNvSpPr txBox="1"/>
          <p:nvPr/>
        </p:nvSpPr>
        <p:spPr>
          <a:xfrm>
            <a:off x="5608401" y="2691562"/>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9" name="文本框 28">
            <a:extLst>
              <a:ext uri="{FF2B5EF4-FFF2-40B4-BE49-F238E27FC236}">
                <a16:creationId xmlns:a16="http://schemas.microsoft.com/office/drawing/2014/main" id="{7BB7B406-D148-481F-B802-F2CBE1F42607}"/>
              </a:ext>
            </a:extLst>
          </p:cNvPr>
          <p:cNvSpPr txBox="1"/>
          <p:nvPr/>
        </p:nvSpPr>
        <p:spPr>
          <a:xfrm>
            <a:off x="5578508" y="3822332"/>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cxnSp>
        <p:nvCxnSpPr>
          <p:cNvPr id="24" name="Straight Arrow Connector 6">
            <a:extLst>
              <a:ext uri="{FF2B5EF4-FFF2-40B4-BE49-F238E27FC236}">
                <a16:creationId xmlns:a16="http://schemas.microsoft.com/office/drawing/2014/main" id="{F48B49D4-9A20-4397-88E6-9DD3F65338E9}"/>
              </a:ext>
            </a:extLst>
          </p:cNvPr>
          <p:cNvCxnSpPr>
            <a:cxnSpLocks noChangeShapeType="1"/>
          </p:cNvCxnSpPr>
          <p:nvPr/>
        </p:nvCxnSpPr>
        <p:spPr bwMode="auto">
          <a:xfrm>
            <a:off x="6721408" y="3396586"/>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 name="TextBox 6">
            <a:extLst>
              <a:ext uri="{FF2B5EF4-FFF2-40B4-BE49-F238E27FC236}">
                <a16:creationId xmlns:a16="http://schemas.microsoft.com/office/drawing/2014/main" id="{A85FB4A6-727A-49FD-8B03-BE077DA522C3}"/>
              </a:ext>
            </a:extLst>
          </p:cNvPr>
          <p:cNvSpPr txBox="1">
            <a:spLocks noChangeArrowheads="1"/>
          </p:cNvSpPr>
          <p:nvPr/>
        </p:nvSpPr>
        <p:spPr bwMode="auto">
          <a:xfrm>
            <a:off x="6673129" y="3064233"/>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
        <p:nvSpPr>
          <p:cNvPr id="34" name="Oval 1">
            <a:extLst>
              <a:ext uri="{FF2B5EF4-FFF2-40B4-BE49-F238E27FC236}">
                <a16:creationId xmlns:a16="http://schemas.microsoft.com/office/drawing/2014/main" id="{CCAA7E93-6324-4008-8F70-1094C1893C03}"/>
              </a:ext>
            </a:extLst>
          </p:cNvPr>
          <p:cNvSpPr>
            <a:spLocks noChangeArrowheads="1"/>
          </p:cNvSpPr>
          <p:nvPr/>
        </p:nvSpPr>
        <p:spPr bwMode="auto">
          <a:xfrm>
            <a:off x="498475" y="3055937"/>
            <a:ext cx="4973638" cy="681037"/>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35" name="Straight Arrow Connector 6">
            <a:extLst>
              <a:ext uri="{FF2B5EF4-FFF2-40B4-BE49-F238E27FC236}">
                <a16:creationId xmlns:a16="http://schemas.microsoft.com/office/drawing/2014/main" id="{BD949EF8-81DE-4A46-9617-FA59729EED69}"/>
              </a:ext>
            </a:extLst>
          </p:cNvPr>
          <p:cNvCxnSpPr>
            <a:cxnSpLocks noChangeShapeType="1"/>
          </p:cNvCxnSpPr>
          <p:nvPr/>
        </p:nvCxnSpPr>
        <p:spPr bwMode="auto">
          <a:xfrm>
            <a:off x="104775" y="3394074"/>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36" name="TextBox 6">
            <a:extLst>
              <a:ext uri="{FF2B5EF4-FFF2-40B4-BE49-F238E27FC236}">
                <a16:creationId xmlns:a16="http://schemas.microsoft.com/office/drawing/2014/main" id="{480340D3-B6B6-461E-B877-2D3CC6F8C971}"/>
              </a:ext>
            </a:extLst>
          </p:cNvPr>
          <p:cNvSpPr txBox="1">
            <a:spLocks noChangeArrowheads="1"/>
          </p:cNvSpPr>
          <p:nvPr/>
        </p:nvSpPr>
        <p:spPr bwMode="auto">
          <a:xfrm>
            <a:off x="0" y="3098799"/>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a:solidFill>
                  <a:srgbClr val="FF0000"/>
                </a:solidFill>
              </a:rPr>
              <a:t>Now</a:t>
            </a:r>
          </a:p>
        </p:txBody>
      </p:sp>
      <p:sp>
        <p:nvSpPr>
          <p:cNvPr id="37" name="Freeform: Shape 1">
            <a:extLst>
              <a:ext uri="{FF2B5EF4-FFF2-40B4-BE49-F238E27FC236}">
                <a16:creationId xmlns:a16="http://schemas.microsoft.com/office/drawing/2014/main" id="{BE3A9D74-7476-4EBF-BAE6-A588583FD437}"/>
              </a:ext>
            </a:extLst>
          </p:cNvPr>
          <p:cNvSpPr>
            <a:spLocks/>
          </p:cNvSpPr>
          <p:nvPr/>
        </p:nvSpPr>
        <p:spPr bwMode="auto">
          <a:xfrm>
            <a:off x="333375" y="1452562"/>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38" name="Freeform: Shape 2">
            <a:extLst>
              <a:ext uri="{FF2B5EF4-FFF2-40B4-BE49-F238E27FC236}">
                <a16:creationId xmlns:a16="http://schemas.microsoft.com/office/drawing/2014/main" id="{E8CA3FB7-D829-47A5-9E83-9640CC41B0B3}"/>
              </a:ext>
            </a:extLst>
          </p:cNvPr>
          <p:cNvSpPr>
            <a:spLocks/>
          </p:cNvSpPr>
          <p:nvPr/>
        </p:nvSpPr>
        <p:spPr bwMode="auto">
          <a:xfrm>
            <a:off x="333375" y="1768474"/>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39" name="Freeform: Shape 3">
            <a:extLst>
              <a:ext uri="{FF2B5EF4-FFF2-40B4-BE49-F238E27FC236}">
                <a16:creationId xmlns:a16="http://schemas.microsoft.com/office/drawing/2014/main" id="{A1A611EA-BC77-40EF-AD44-7998CA887E7E}"/>
              </a:ext>
            </a:extLst>
          </p:cNvPr>
          <p:cNvSpPr>
            <a:spLocks/>
          </p:cNvSpPr>
          <p:nvPr/>
        </p:nvSpPr>
        <p:spPr bwMode="auto">
          <a:xfrm>
            <a:off x="333375" y="2354262"/>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40" name="Freeform: Shape 4">
            <a:extLst>
              <a:ext uri="{FF2B5EF4-FFF2-40B4-BE49-F238E27FC236}">
                <a16:creationId xmlns:a16="http://schemas.microsoft.com/office/drawing/2014/main" id="{8A0EE7E0-4789-4BB8-8BA6-692FD9D8F439}"/>
              </a:ext>
            </a:extLst>
          </p:cNvPr>
          <p:cNvSpPr>
            <a:spLocks/>
          </p:cNvSpPr>
          <p:nvPr/>
        </p:nvSpPr>
        <p:spPr bwMode="auto">
          <a:xfrm>
            <a:off x="333375" y="2625724"/>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41" name="Freeform: Shape 5">
            <a:extLst>
              <a:ext uri="{FF2B5EF4-FFF2-40B4-BE49-F238E27FC236}">
                <a16:creationId xmlns:a16="http://schemas.microsoft.com/office/drawing/2014/main" id="{CFC52EFD-556A-48BD-BAA8-BDF737C21867}"/>
              </a:ext>
            </a:extLst>
          </p:cNvPr>
          <p:cNvSpPr>
            <a:spLocks/>
          </p:cNvSpPr>
          <p:nvPr/>
        </p:nvSpPr>
        <p:spPr bwMode="auto">
          <a:xfrm>
            <a:off x="333375" y="2882899"/>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42" name="Freeform: Shape 5">
            <a:extLst>
              <a:ext uri="{FF2B5EF4-FFF2-40B4-BE49-F238E27FC236}">
                <a16:creationId xmlns:a16="http://schemas.microsoft.com/office/drawing/2014/main" id="{41EFC036-5F24-4DC6-A117-E5F409FE5F48}"/>
              </a:ext>
            </a:extLst>
          </p:cNvPr>
          <p:cNvSpPr>
            <a:spLocks/>
          </p:cNvSpPr>
          <p:nvPr/>
        </p:nvSpPr>
        <p:spPr bwMode="auto">
          <a:xfrm>
            <a:off x="865188" y="3259137"/>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43" name="Freeform: Shape 5">
            <a:extLst>
              <a:ext uri="{FF2B5EF4-FFF2-40B4-BE49-F238E27FC236}">
                <a16:creationId xmlns:a16="http://schemas.microsoft.com/office/drawing/2014/main" id="{A07E1616-6B42-4BCB-8E49-F71C5A896756}"/>
              </a:ext>
            </a:extLst>
          </p:cNvPr>
          <p:cNvSpPr>
            <a:spLocks/>
          </p:cNvSpPr>
          <p:nvPr/>
        </p:nvSpPr>
        <p:spPr bwMode="auto">
          <a:xfrm>
            <a:off x="868363" y="3525837"/>
            <a:ext cx="225425" cy="225425"/>
          </a:xfrm>
          <a:custGeom>
            <a:avLst/>
            <a:gdLst>
              <a:gd name="T0" fmla="*/ 57943 w 438149"/>
              <a:gd name="T1" fmla="*/ 0 h 438150"/>
              <a:gd name="T2" fmla="*/ 0 w 438149"/>
              <a:gd name="T3" fmla="*/ 57943 h 438150"/>
              <a:gd name="T4" fmla="*/ 57943 w 438149"/>
              <a:gd name="T5" fmla="*/ 115885 h 438150"/>
              <a:gd name="T6" fmla="*/ 115886 w 438149"/>
              <a:gd name="T7" fmla="*/ 57943 h 438150"/>
              <a:gd name="T8" fmla="*/ 57943 w 438149"/>
              <a:gd name="T9" fmla="*/ 0 h 438150"/>
              <a:gd name="T10" fmla="*/ 49705 w 438149"/>
              <a:gd name="T11" fmla="*/ 81533 h 438150"/>
              <a:gd name="T12" fmla="*/ 24454 w 438149"/>
              <a:gd name="T13" fmla="*/ 56280 h 438150"/>
              <a:gd name="T14" fmla="*/ 33035 w 438149"/>
              <a:gd name="T15" fmla="*/ 47699 h 438150"/>
              <a:gd name="T16" fmla="*/ 49705 w 438149"/>
              <a:gd name="T17" fmla="*/ 64369 h 438150"/>
              <a:gd name="T18" fmla="*/ 83846 w 438149"/>
              <a:gd name="T19" fmla="*/ 30231 h 438150"/>
              <a:gd name="T20" fmla="*/ 92426 w 438149"/>
              <a:gd name="T21" fmla="*/ 38811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zh-CN" altLang="en-US"/>
          </a:p>
        </p:txBody>
      </p:sp>
      <p:sp>
        <p:nvSpPr>
          <p:cNvPr id="26" name="Content Placeholder 5">
            <a:extLst>
              <a:ext uri="{FF2B5EF4-FFF2-40B4-BE49-F238E27FC236}">
                <a16:creationId xmlns:a16="http://schemas.microsoft.com/office/drawing/2014/main" id="{43220996-2C0A-4807-BF56-9B1BA5F8F3E5}"/>
              </a:ext>
            </a:extLst>
          </p:cNvPr>
          <p:cNvSpPr txBox="1">
            <a:spLocks/>
          </p:cNvSpPr>
          <p:nvPr/>
        </p:nvSpPr>
        <p:spPr bwMode="auto">
          <a:xfrm>
            <a:off x="7126099" y="4429798"/>
            <a:ext cx="4982493" cy="1725790"/>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buBlip>
                <a:blip r:embed="rId3"/>
              </a:buBlip>
              <a:defRPr/>
            </a:pPr>
            <a:r>
              <a:rPr lang="en-US" altLang="en-US" sz="1800" dirty="0">
                <a:ea typeface="+mn-ea"/>
                <a:cs typeface="+mn-cs"/>
              </a:rPr>
              <a:t>SA5 CH Release 18 Freezes, sorted by dates :</a:t>
            </a:r>
          </a:p>
          <a:p>
            <a:pPr marL="989013" lvl="1" indent="-379413">
              <a:buBlip>
                <a:blip r:embed="rId2"/>
              </a:buBlip>
              <a:defRPr/>
            </a:pPr>
            <a:r>
              <a:rPr lang="en-US" altLang="zh-CN" sz="1400" b="1" dirty="0"/>
              <a:t>Dec</a:t>
            </a:r>
            <a:r>
              <a:rPr lang="en-US" altLang="en-US" sz="1400" b="1" dirty="0"/>
              <a:t> 2023 (TSG#102): </a:t>
            </a:r>
            <a:r>
              <a:rPr lang="en-US" altLang="en-US" sz="1400" dirty="0"/>
              <a:t>Stage 2 Functional work Freeze</a:t>
            </a:r>
          </a:p>
          <a:p>
            <a:pPr marL="989013" lvl="1" indent="-379413">
              <a:buBlip>
                <a:blip r:embed="rId2"/>
              </a:buBlip>
              <a:defRPr/>
            </a:pPr>
            <a:r>
              <a:rPr lang="en-US" altLang="zh-CN" sz="1400" b="1" dirty="0"/>
              <a:t>Mar</a:t>
            </a:r>
            <a:r>
              <a:rPr lang="en-US" altLang="en-US" sz="1400" b="1" dirty="0"/>
              <a:t> 2024 (TSG#103)</a:t>
            </a:r>
            <a:r>
              <a:rPr lang="en-US" altLang="en-US" sz="1400" dirty="0"/>
              <a:t>: Stage 3 Functional work Freeze</a:t>
            </a:r>
          </a:p>
          <a:p>
            <a:pPr marL="989013" lvl="1" indent="-379413">
              <a:buBlip>
                <a:blip r:embed="rId2"/>
              </a:buBlip>
              <a:defRPr/>
            </a:pPr>
            <a:r>
              <a:rPr lang="en-US" altLang="zh-CN" sz="1400" b="1" dirty="0"/>
              <a:t>June</a:t>
            </a:r>
            <a:r>
              <a:rPr lang="en-US" altLang="en-US" sz="1400" b="1" dirty="0"/>
              <a:t> 2024 (TSG#104): </a:t>
            </a:r>
            <a:r>
              <a:rPr lang="en-US" altLang="en-US" sz="1400" dirty="0"/>
              <a:t>Stage 3 Code freeze for ASN.1 and OpenAPI yaml code</a:t>
            </a:r>
            <a:endParaRPr lang="en-GB" altLang="en-US" sz="1400" dirty="0"/>
          </a:p>
        </p:txBody>
      </p:sp>
      <p:cxnSp>
        <p:nvCxnSpPr>
          <p:cNvPr id="27" name="直接箭头连接符 11">
            <a:extLst>
              <a:ext uri="{FF2B5EF4-FFF2-40B4-BE49-F238E27FC236}">
                <a16:creationId xmlns:a16="http://schemas.microsoft.com/office/drawing/2014/main" id="{33BCDEBD-2474-4CBC-8348-DC43FEF4F654}"/>
              </a:ext>
            </a:extLst>
          </p:cNvPr>
          <p:cNvCxnSpPr>
            <a:cxnSpLocks noChangeShapeType="1"/>
          </p:cNvCxnSpPr>
          <p:nvPr/>
        </p:nvCxnSpPr>
        <p:spPr bwMode="auto">
          <a:xfrm flipH="1" flipV="1">
            <a:off x="2885441" y="5415281"/>
            <a:ext cx="4874602" cy="260589"/>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7348318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9AD48D3-6330-4144-BDA4-A88648F43FE7}"/>
              </a:ext>
            </a:extLst>
          </p:cNvPr>
          <p:cNvPicPr>
            <a:picLocks noChangeAspect="1"/>
          </p:cNvPicPr>
          <p:nvPr/>
        </p:nvPicPr>
        <p:blipFill>
          <a:blip r:embed="rId2"/>
          <a:stretch>
            <a:fillRect/>
          </a:stretch>
        </p:blipFill>
        <p:spPr>
          <a:xfrm>
            <a:off x="836684" y="1048061"/>
            <a:ext cx="9531278" cy="4432360"/>
          </a:xfrm>
          <a:prstGeom prst="rect">
            <a:avLst/>
          </a:prstGeom>
        </p:spPr>
      </p:pic>
      <p:sp>
        <p:nvSpPr>
          <p:cNvPr id="7" name="标题 1">
            <a:extLst>
              <a:ext uri="{FF2B5EF4-FFF2-40B4-BE49-F238E27FC236}">
                <a16:creationId xmlns:a16="http://schemas.microsoft.com/office/drawing/2014/main" id="{6DB7D737-8661-4588-976F-753E79ABA1C4}"/>
              </a:ext>
            </a:extLst>
          </p:cNvPr>
          <p:cNvSpPr>
            <a:spLocks noGrp="1"/>
          </p:cNvSpPr>
          <p:nvPr>
            <p:ph type="title"/>
          </p:nvPr>
        </p:nvSpPr>
        <p:spPr>
          <a:xfrm>
            <a:off x="117053" y="151761"/>
            <a:ext cx="9585583" cy="817179"/>
          </a:xfrm>
        </p:spPr>
        <p:txBody>
          <a:bodyPr/>
          <a:lstStyle/>
          <a:p>
            <a:pPr algn="l"/>
            <a:r>
              <a:rPr lang="en-US" altLang="zh-CN" sz="3200" dirty="0"/>
              <a:t>Background information from endorsed Rel-19 planning workshop at Plenary #98e</a:t>
            </a:r>
            <a:endParaRPr lang="en-US" sz="3200" dirty="0"/>
          </a:p>
        </p:txBody>
      </p:sp>
      <p:sp>
        <p:nvSpPr>
          <p:cNvPr id="8" name="Rectangle: Rounded Corners 1">
            <a:extLst>
              <a:ext uri="{FF2B5EF4-FFF2-40B4-BE49-F238E27FC236}">
                <a16:creationId xmlns:a16="http://schemas.microsoft.com/office/drawing/2014/main" id="{35F99641-33A8-4160-9FAE-AC74D11EBE28}"/>
              </a:ext>
            </a:extLst>
          </p:cNvPr>
          <p:cNvSpPr/>
          <p:nvPr/>
        </p:nvSpPr>
        <p:spPr bwMode="auto">
          <a:xfrm>
            <a:off x="749501" y="2175769"/>
            <a:ext cx="6145417" cy="114929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Rectangle: Rounded Corners 1">
            <a:extLst>
              <a:ext uri="{FF2B5EF4-FFF2-40B4-BE49-F238E27FC236}">
                <a16:creationId xmlns:a16="http://schemas.microsoft.com/office/drawing/2014/main" id="{1DDF3D72-3C62-4D37-BC83-BDCD7E5CE4EE}"/>
              </a:ext>
            </a:extLst>
          </p:cNvPr>
          <p:cNvSpPr/>
          <p:nvPr/>
        </p:nvSpPr>
        <p:spPr bwMode="auto">
          <a:xfrm>
            <a:off x="749501" y="4860247"/>
            <a:ext cx="9618461" cy="620174"/>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51">
            <a:extLst>
              <a:ext uri="{FF2B5EF4-FFF2-40B4-BE49-F238E27FC236}">
                <a16:creationId xmlns:a16="http://schemas.microsoft.com/office/drawing/2014/main" id="{172A8E34-7A13-40DE-BAB4-EFD5CED0ECCD}"/>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SP-221353</a:t>
            </a:r>
            <a:endParaRPr lang="en-US" sz="1400" dirty="0">
              <a:solidFill>
                <a:srgbClr val="0000FF"/>
              </a:solidFill>
            </a:endParaRPr>
          </a:p>
        </p:txBody>
      </p:sp>
    </p:spTree>
    <p:extLst>
      <p:ext uri="{BB962C8B-B14F-4D97-AF65-F5344CB8AC3E}">
        <p14:creationId xmlns:p14="http://schemas.microsoft.com/office/powerpoint/2010/main" val="371298678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C29468CC-5D84-455A-B269-84C298CA9E15}"/>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#101 – Release 19</a:t>
            </a:r>
            <a:endParaRPr lang="en-US" sz="2800" dirty="0"/>
          </a:p>
        </p:txBody>
      </p:sp>
      <p:pic>
        <p:nvPicPr>
          <p:cNvPr id="3" name="Picture 2">
            <a:extLst>
              <a:ext uri="{FF2B5EF4-FFF2-40B4-BE49-F238E27FC236}">
                <a16:creationId xmlns:a16="http://schemas.microsoft.com/office/drawing/2014/main" id="{A2312F90-0ADC-43F0-947B-F7E99B3156F2}"/>
              </a:ext>
            </a:extLst>
          </p:cNvPr>
          <p:cNvPicPr>
            <a:picLocks noChangeAspect="1"/>
          </p:cNvPicPr>
          <p:nvPr/>
        </p:nvPicPr>
        <p:blipFill>
          <a:blip r:embed="rId2"/>
          <a:stretch>
            <a:fillRect/>
          </a:stretch>
        </p:blipFill>
        <p:spPr>
          <a:xfrm>
            <a:off x="1660775" y="1069733"/>
            <a:ext cx="8587095" cy="4998811"/>
          </a:xfrm>
          <a:prstGeom prst="rect">
            <a:avLst/>
          </a:prstGeom>
        </p:spPr>
      </p:pic>
      <p:sp>
        <p:nvSpPr>
          <p:cNvPr id="6" name="矩形 51">
            <a:extLst>
              <a:ext uri="{FF2B5EF4-FFF2-40B4-BE49-F238E27FC236}">
                <a16:creationId xmlns:a16="http://schemas.microsoft.com/office/drawing/2014/main" id="{9910F419-0E99-4917-9111-BDE75376C796}"/>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SP-231204</a:t>
            </a:r>
            <a:endParaRPr lang="en-US" sz="1400" dirty="0">
              <a:solidFill>
                <a:srgbClr val="0000FF"/>
              </a:solidFill>
            </a:endParaRPr>
          </a:p>
        </p:txBody>
      </p:sp>
    </p:spTree>
    <p:extLst>
      <p:ext uri="{BB962C8B-B14F-4D97-AF65-F5344CB8AC3E}">
        <p14:creationId xmlns:p14="http://schemas.microsoft.com/office/powerpoint/2010/main" val="136737413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04FD7C-FC45-4FB9-A283-760437DB1064}"/>
              </a:ext>
            </a:extLst>
          </p:cNvPr>
          <p:cNvPicPr>
            <a:picLocks noChangeAspect="1"/>
          </p:cNvPicPr>
          <p:nvPr/>
        </p:nvPicPr>
        <p:blipFill>
          <a:blip r:embed="rId2"/>
          <a:stretch>
            <a:fillRect/>
          </a:stretch>
        </p:blipFill>
        <p:spPr>
          <a:xfrm>
            <a:off x="996053" y="739943"/>
            <a:ext cx="9344717" cy="5223522"/>
          </a:xfrm>
          <a:prstGeom prst="rect">
            <a:avLst/>
          </a:prstGeom>
        </p:spPr>
      </p:pic>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a:t>
            </a:r>
            <a:endParaRPr lang="en-US" dirty="0"/>
          </a:p>
        </p:txBody>
      </p:sp>
      <p:sp>
        <p:nvSpPr>
          <p:cNvPr id="2" name="TextBox 1">
            <a:extLst>
              <a:ext uri="{FF2B5EF4-FFF2-40B4-BE49-F238E27FC236}">
                <a16:creationId xmlns:a16="http://schemas.microsoft.com/office/drawing/2014/main" id="{F0D776E8-59C8-4FD0-B7EE-478E5ECEA93F}"/>
              </a:ext>
            </a:extLst>
          </p:cNvPr>
          <p:cNvSpPr txBox="1"/>
          <p:nvPr/>
        </p:nvSpPr>
        <p:spPr>
          <a:xfrm>
            <a:off x="1737896" y="6030494"/>
            <a:ext cx="6811480" cy="292388"/>
          </a:xfrm>
          <a:prstGeom prst="rect">
            <a:avLst/>
          </a:prstGeom>
          <a:noFill/>
        </p:spPr>
        <p:txBody>
          <a:bodyPr wrap="none" rtlCol="0">
            <a:spAutoFit/>
          </a:bodyPr>
          <a:lstStyle/>
          <a:p>
            <a:r>
              <a:rPr lang="en-US" altLang="zh-CN" dirty="0"/>
              <a:t>SA5 will continue Rel-19 topic discussion based on the collected information in SA5#149e</a:t>
            </a:r>
            <a:endParaRPr lang="zh-CN" altLang="en-US" dirty="0"/>
          </a:p>
        </p:txBody>
      </p:sp>
      <p:sp>
        <p:nvSpPr>
          <p:cNvPr id="70" name="Chevron 60">
            <a:extLst>
              <a:ext uri="{FF2B5EF4-FFF2-40B4-BE49-F238E27FC236}">
                <a16:creationId xmlns:a16="http://schemas.microsoft.com/office/drawing/2014/main" id="{F8C7F165-C610-416C-9892-BDCCA0AC2B5C}"/>
              </a:ext>
            </a:extLst>
          </p:cNvPr>
          <p:cNvSpPr/>
          <p:nvPr/>
        </p:nvSpPr>
        <p:spPr bwMode="auto">
          <a:xfrm>
            <a:off x="8233375" y="6456941"/>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71" name="矩形 1">
            <a:extLst>
              <a:ext uri="{FF2B5EF4-FFF2-40B4-BE49-F238E27FC236}">
                <a16:creationId xmlns:a16="http://schemas.microsoft.com/office/drawing/2014/main" id="{C12F587A-3536-4E8E-A874-546BA216844C}"/>
              </a:ext>
            </a:extLst>
          </p:cNvPr>
          <p:cNvSpPr>
            <a:spLocks noChangeArrowheads="1"/>
          </p:cNvSpPr>
          <p:nvPr/>
        </p:nvSpPr>
        <p:spPr bwMode="auto">
          <a:xfrm>
            <a:off x="599682" y="4031786"/>
            <a:ext cx="3962544" cy="1781242"/>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 name="Isosceles Triangle 62">
            <a:extLst>
              <a:ext uri="{FF2B5EF4-FFF2-40B4-BE49-F238E27FC236}">
                <a16:creationId xmlns:a16="http://schemas.microsoft.com/office/drawing/2014/main" id="{B0F503D8-C5E8-42A6-BA91-E7577D950E73}"/>
              </a:ext>
            </a:extLst>
          </p:cNvPr>
          <p:cNvSpPr/>
          <p:nvPr/>
        </p:nvSpPr>
        <p:spPr bwMode="auto">
          <a:xfrm>
            <a:off x="1737896" y="4372819"/>
            <a:ext cx="269876" cy="277487"/>
          </a:xfrm>
          <a:prstGeom prst="triangle">
            <a:avLst/>
          </a:prstGeom>
          <a:solidFill>
            <a:schemeClr val="bg1">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3" name="TextBox 63">
            <a:extLst>
              <a:ext uri="{FF2B5EF4-FFF2-40B4-BE49-F238E27FC236}">
                <a16:creationId xmlns:a16="http://schemas.microsoft.com/office/drawing/2014/main" id="{3CA1AF55-AD32-4B4C-9BD7-6941A8CCB9B2}"/>
              </a:ext>
            </a:extLst>
          </p:cNvPr>
          <p:cNvSpPr txBox="1"/>
          <p:nvPr/>
        </p:nvSpPr>
        <p:spPr>
          <a:xfrm>
            <a:off x="1172894" y="4650306"/>
            <a:ext cx="878821" cy="400110"/>
          </a:xfrm>
          <a:prstGeom prst="rect">
            <a:avLst/>
          </a:prstGeom>
          <a:noFill/>
        </p:spPr>
        <p:txBody>
          <a:bodyPr wrap="square" rtlCol="0">
            <a:spAutoFit/>
          </a:bodyPr>
          <a:lstStyle/>
          <a:p>
            <a:r>
              <a:rPr lang="en-US" altLang="zh-CN" sz="1000" dirty="0">
                <a:solidFill>
                  <a:srgbClr val="FF3300"/>
                </a:solidFill>
              </a:rPr>
              <a:t>SA Rel-19 workshop</a:t>
            </a:r>
            <a:endParaRPr lang="zh-CN" altLang="en-US" sz="1000" dirty="0">
              <a:solidFill>
                <a:srgbClr val="FF3300"/>
              </a:solidFill>
            </a:endParaRPr>
          </a:p>
        </p:txBody>
      </p:sp>
      <p:sp>
        <p:nvSpPr>
          <p:cNvPr id="74" name="Isosceles Triangle 64">
            <a:extLst>
              <a:ext uri="{FF2B5EF4-FFF2-40B4-BE49-F238E27FC236}">
                <a16:creationId xmlns:a16="http://schemas.microsoft.com/office/drawing/2014/main" id="{627FFE2D-9834-477B-BACB-C29D9517B026}"/>
              </a:ext>
            </a:extLst>
          </p:cNvPr>
          <p:cNvSpPr/>
          <p:nvPr/>
        </p:nvSpPr>
        <p:spPr bwMode="auto">
          <a:xfrm>
            <a:off x="2328429" y="4269175"/>
            <a:ext cx="269876" cy="277487"/>
          </a:xfrm>
          <a:prstGeom prst="triangle">
            <a:avLst/>
          </a:prstGeom>
          <a:solidFill>
            <a:schemeClr val="bg1">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sz="1000" dirty="0">
              <a:latin typeface="Arial" charset="0"/>
            </a:endParaRPr>
          </a:p>
        </p:txBody>
      </p:sp>
      <p:sp>
        <p:nvSpPr>
          <p:cNvPr id="75" name="TextBox 65">
            <a:extLst>
              <a:ext uri="{FF2B5EF4-FFF2-40B4-BE49-F238E27FC236}">
                <a16:creationId xmlns:a16="http://schemas.microsoft.com/office/drawing/2014/main" id="{860BB1D8-3710-4767-9E60-397A395CCA58}"/>
              </a:ext>
            </a:extLst>
          </p:cNvPr>
          <p:cNvSpPr txBox="1"/>
          <p:nvPr/>
        </p:nvSpPr>
        <p:spPr>
          <a:xfrm>
            <a:off x="2108056" y="4592068"/>
            <a:ext cx="838691" cy="400110"/>
          </a:xfrm>
          <a:prstGeom prst="rect">
            <a:avLst/>
          </a:prstGeom>
          <a:solidFill>
            <a:schemeClr val="bg1"/>
          </a:solidFill>
        </p:spPr>
        <p:txBody>
          <a:bodyPr wrap="none" rtlCol="0">
            <a:spAutoFit/>
          </a:bodyPr>
          <a:lstStyle/>
          <a:p>
            <a:r>
              <a:rPr lang="en-US" altLang="zh-CN" sz="1000" dirty="0">
                <a:solidFill>
                  <a:srgbClr val="FF3300"/>
                </a:solidFill>
              </a:rPr>
              <a:t>SA stage2 </a:t>
            </a:r>
          </a:p>
          <a:p>
            <a:r>
              <a:rPr lang="en-US" altLang="zh-CN" sz="1000" dirty="0">
                <a:solidFill>
                  <a:srgbClr val="FF3300"/>
                </a:solidFill>
              </a:rPr>
              <a:t>1</a:t>
            </a:r>
            <a:r>
              <a:rPr lang="en-US" altLang="zh-CN" sz="1000" baseline="30000" dirty="0">
                <a:solidFill>
                  <a:srgbClr val="FF3300"/>
                </a:solidFill>
              </a:rPr>
              <a:t>st</a:t>
            </a:r>
            <a:r>
              <a:rPr lang="en-US" altLang="zh-CN" sz="1000" dirty="0">
                <a:solidFill>
                  <a:srgbClr val="FF3300"/>
                </a:solidFill>
              </a:rPr>
              <a:t> package</a:t>
            </a:r>
            <a:endParaRPr lang="zh-CN" altLang="en-US" sz="1000" dirty="0">
              <a:solidFill>
                <a:srgbClr val="FF3300"/>
              </a:solidFill>
            </a:endParaRPr>
          </a:p>
        </p:txBody>
      </p:sp>
      <p:sp>
        <p:nvSpPr>
          <p:cNvPr id="76" name="Isosceles Triangle 66">
            <a:extLst>
              <a:ext uri="{FF2B5EF4-FFF2-40B4-BE49-F238E27FC236}">
                <a16:creationId xmlns:a16="http://schemas.microsoft.com/office/drawing/2014/main" id="{751CA678-337A-49C6-8463-1F1DF30D0EE3}"/>
              </a:ext>
            </a:extLst>
          </p:cNvPr>
          <p:cNvSpPr/>
          <p:nvPr/>
        </p:nvSpPr>
        <p:spPr bwMode="auto">
          <a:xfrm>
            <a:off x="2964253" y="426917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7" name="TextBox 67">
            <a:extLst>
              <a:ext uri="{FF2B5EF4-FFF2-40B4-BE49-F238E27FC236}">
                <a16:creationId xmlns:a16="http://schemas.microsoft.com/office/drawing/2014/main" id="{F79024D9-351B-4514-9893-C1CF29C7EA85}"/>
              </a:ext>
            </a:extLst>
          </p:cNvPr>
          <p:cNvSpPr txBox="1"/>
          <p:nvPr/>
        </p:nvSpPr>
        <p:spPr>
          <a:xfrm>
            <a:off x="3047031" y="4608238"/>
            <a:ext cx="934871" cy="400110"/>
          </a:xfrm>
          <a:prstGeom prst="rect">
            <a:avLst/>
          </a:prstGeom>
          <a:noFill/>
        </p:spPr>
        <p:txBody>
          <a:bodyPr wrap="none" rtlCol="0">
            <a:spAutoFit/>
          </a:bodyPr>
          <a:lstStyle/>
          <a:p>
            <a:r>
              <a:rPr lang="en-US" altLang="zh-CN" sz="1000" dirty="0">
                <a:solidFill>
                  <a:srgbClr val="FF3300"/>
                </a:solidFill>
              </a:rPr>
              <a:t>SA stage2</a:t>
            </a:r>
          </a:p>
          <a:p>
            <a:r>
              <a:rPr lang="en-US" altLang="zh-CN" sz="1000" dirty="0">
                <a:solidFill>
                  <a:srgbClr val="FF3300"/>
                </a:solidFill>
              </a:rPr>
              <a:t>final package</a:t>
            </a:r>
            <a:endParaRPr lang="zh-CN" altLang="en-US" sz="1000" dirty="0">
              <a:solidFill>
                <a:srgbClr val="FF3300"/>
              </a:solidFill>
            </a:endParaRPr>
          </a:p>
        </p:txBody>
      </p:sp>
      <p:sp>
        <p:nvSpPr>
          <p:cNvPr id="78" name="文本框 2">
            <a:extLst>
              <a:ext uri="{FF2B5EF4-FFF2-40B4-BE49-F238E27FC236}">
                <a16:creationId xmlns:a16="http://schemas.microsoft.com/office/drawing/2014/main" id="{EE7B0111-66EE-44B1-B303-C0FC8CD2887E}"/>
              </a:ext>
            </a:extLst>
          </p:cNvPr>
          <p:cNvSpPr txBox="1">
            <a:spLocks noChangeArrowheads="1"/>
          </p:cNvSpPr>
          <p:nvPr/>
        </p:nvSpPr>
        <p:spPr bwMode="auto">
          <a:xfrm>
            <a:off x="557870" y="4031786"/>
            <a:ext cx="245932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preparation</a:t>
            </a:r>
            <a:endParaRPr lang="zh-CN" altLang="en-US" b="1" dirty="0">
              <a:solidFill>
                <a:srgbClr val="0000FF"/>
              </a:solidFill>
            </a:endParaRPr>
          </a:p>
        </p:txBody>
      </p:sp>
    </p:spTree>
    <p:extLst>
      <p:ext uri="{BB962C8B-B14F-4D97-AF65-F5344CB8AC3E}">
        <p14:creationId xmlns:p14="http://schemas.microsoft.com/office/powerpoint/2010/main" val="164850878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153358</TotalTime>
  <Words>3376</Words>
  <Application>Microsoft Office PowerPoint</Application>
  <PresentationFormat>Widescreen</PresentationFormat>
  <Paragraphs>479</Paragraphs>
  <Slides>19</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19</vt:i4>
      </vt:variant>
    </vt:vector>
  </HeadingPairs>
  <TitlesOfParts>
    <vt:vector size="30" baseType="lpstr">
      <vt:lpstr>Microsoft YaHei UI</vt:lpstr>
      <vt:lpstr>Montserrat</vt:lpstr>
      <vt:lpstr>MS PGothic</vt:lpstr>
      <vt:lpstr>MS PGothic</vt:lpstr>
      <vt:lpstr>宋体</vt:lpstr>
      <vt:lpstr>Microsoft YaHei</vt:lpstr>
      <vt:lpstr>Arial</vt:lpstr>
      <vt:lpstr>Calibri</vt:lpstr>
      <vt:lpstr>Times New Roman</vt:lpstr>
      <vt:lpstr>Wingdings</vt:lpstr>
      <vt:lpstr>Office Theme</vt:lpstr>
      <vt:lpstr>   Release-18/19 Time Plan Proposal SA5#151, 9 – 13 October, 2023 </vt:lpstr>
      <vt:lpstr>Background</vt:lpstr>
      <vt:lpstr>Background information from latest 3GPP Work Plan review at Plenary #101</vt:lpstr>
      <vt:lpstr>Background information from latest 3GPP Work Plan review at Plenary #101- Release 18</vt:lpstr>
      <vt:lpstr>PowerPoint Presentation</vt:lpstr>
      <vt:lpstr>PowerPoint Presentation</vt:lpstr>
      <vt:lpstr>Background information from endorsed Rel-19 planning workshop at Plenary #98e</vt:lpstr>
      <vt:lpstr>Background information from latest 3GPP Work Plan review at Plenary #101 – Release 19</vt:lpstr>
      <vt:lpstr>PowerPoint Presentation</vt:lpstr>
      <vt:lpstr>PowerPoint Presentation</vt:lpstr>
      <vt:lpstr>PowerPoint Presentation</vt:lpstr>
      <vt:lpstr>PowerPoint Presentation</vt:lpstr>
      <vt:lpstr>Leaders’ recommendation for SA5 OAM time planning</vt:lpstr>
      <vt:lpstr>Leaders’ recommendation for SA5 CH time planning</vt:lpstr>
      <vt:lpstr>Detailed view of SA5 OAM relation with other groups (for SA5 internal use)</vt:lpstr>
      <vt:lpstr>Change History</vt:lpstr>
      <vt:lpstr>Thank you!</vt:lpstr>
      <vt:lpstr>Consideration on SA5 OAM R18&amp;R19 time planning(1/2)</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Zou Lan</cp:lastModifiedBy>
  <cp:revision>3616</cp:revision>
  <dcterms:created xsi:type="dcterms:W3CDTF">2008-08-30T09:32:10Z</dcterms:created>
  <dcterms:modified xsi:type="dcterms:W3CDTF">2023-10-01T13:31:31Z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(3)foc4OhJ6wdTReSLnjeXprXdzhFeWmeE0OL4fEmot2pXwTrnUGCOhb0D0bwnhiDF9fHNoXLuo
q7D8judd5EtWRi7NPSOAVdXyRMUJsURRXhR1C3DdutoSZ5IVOJCJh/F5n7Osw+SrvOl9891z
Pz3rskFnEWsQiPyQT5BZVt9kEwJJBnObfnn74jkcGP1LBuJwTXKLb5ib6Wid/LT0CS8lhrLf
i7B4fsjJQgV4wNxVk1</vt:lpwstr>
  </property>
  <property fmtid="{D5CDD505-2E9C-101B-9397-08002B2CF9AE}" pid="3" name="_2015_ms_pID_7253431">
    <vt:lpwstr>FejvVsaOx/+THepTPbmXuOEYXe/1EF5qOmx6jrQ7Y/8LR098zVaKUq
wtHzVrDbA/VBqJIr2XavoJUUwaUT7jIVSlgEMpYSDA87gCAM9L76mgj5HW27zaRe6goswNZ0
WBGb3ynC6D7DdPval2xGQ0SvpGassQGwXf/ZW248QaVSj4o/SKsUcQ7Xnhn4l5wLlvNgCL8I
2FMdwOYrdyCtlrwN7unTUVdSasHS9mLKJ0zR</vt:lpwstr>
  </property>
  <property fmtid="{D5CDD505-2E9C-101B-9397-08002B2CF9AE}" pid="4" name="_2015_ms_pID_7253432">
    <vt:lpwstr>Cw==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1691751205</vt:lpwstr>
  </property>
</Properties>
</file>